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CC00"/>
    <a:srgbClr val="FF6600"/>
    <a:srgbClr val="FF3300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90" autoAdjust="0"/>
  </p:normalViewPr>
  <p:slideViewPr>
    <p:cSldViewPr>
      <p:cViewPr>
        <p:scale>
          <a:sx n="75" d="100"/>
          <a:sy n="75" d="100"/>
        </p:scale>
        <p:origin x="-101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A6C7EE-3BFE-469E-8B47-9758913D1D72}" type="datetimeFigureOut">
              <a:rPr lang="de-DE" smtClean="0"/>
              <a:pPr/>
              <a:t>20.05.2010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7B6557-D62F-46A3-BFBD-F76B1B4D2CA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A6C7EE-3BFE-469E-8B47-9758913D1D72}" type="datetimeFigureOut">
              <a:rPr lang="de-DE" smtClean="0"/>
              <a:pPr/>
              <a:t>20.05.2010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B6557-D62F-46A3-BFBD-F76B1B4D2CA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A6C7EE-3BFE-469E-8B47-9758913D1D72}" type="datetimeFigureOut">
              <a:rPr lang="de-DE" smtClean="0"/>
              <a:pPr/>
              <a:t>20.05.2010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B6557-D62F-46A3-BFBD-F76B1B4D2CA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A6C7EE-3BFE-469E-8B47-9758913D1D72}" type="datetimeFigureOut">
              <a:rPr lang="de-DE" smtClean="0"/>
              <a:pPr/>
              <a:t>20.05.2010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B6557-D62F-46A3-BFBD-F76B1B4D2CA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A6C7EE-3BFE-469E-8B47-9758913D1D72}" type="datetimeFigureOut">
              <a:rPr lang="de-DE" smtClean="0"/>
              <a:pPr/>
              <a:t>20.05.2010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B6557-D62F-46A3-BFBD-F76B1B4D2CA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A6C7EE-3BFE-469E-8B47-9758913D1D72}" type="datetimeFigureOut">
              <a:rPr lang="de-DE" smtClean="0"/>
              <a:pPr/>
              <a:t>20.05.2010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B6557-D62F-46A3-BFBD-F76B1B4D2CA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A6C7EE-3BFE-469E-8B47-9758913D1D72}" type="datetimeFigureOut">
              <a:rPr lang="de-DE" smtClean="0"/>
              <a:pPr/>
              <a:t>20.05.2010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B6557-D62F-46A3-BFBD-F76B1B4D2CA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A6C7EE-3BFE-469E-8B47-9758913D1D72}" type="datetimeFigureOut">
              <a:rPr lang="de-DE" smtClean="0"/>
              <a:pPr/>
              <a:t>20.05.2010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B6557-D62F-46A3-BFBD-F76B1B4D2CA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A6C7EE-3BFE-469E-8B47-9758913D1D72}" type="datetimeFigureOut">
              <a:rPr lang="de-DE" smtClean="0"/>
              <a:pPr/>
              <a:t>20.05.2010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B6557-D62F-46A3-BFBD-F76B1B4D2CA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7A6C7EE-3BFE-469E-8B47-9758913D1D72}" type="datetimeFigureOut">
              <a:rPr lang="de-DE" smtClean="0"/>
              <a:pPr/>
              <a:t>20.05.2010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B6557-D62F-46A3-BFBD-F76B1B4D2CA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A6C7EE-3BFE-469E-8B47-9758913D1D72}" type="datetimeFigureOut">
              <a:rPr lang="de-DE" smtClean="0"/>
              <a:pPr/>
              <a:t>20.05.2010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7B6557-D62F-46A3-BFBD-F76B1B4D2CA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7A6C7EE-3BFE-469E-8B47-9758913D1D72}" type="datetimeFigureOut">
              <a:rPr lang="de-DE" smtClean="0"/>
              <a:pPr/>
              <a:t>20.05.2010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B7B6557-D62F-46A3-BFBD-F76B1B4D2CA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Word-Dokument1.docx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package" Target="../embeddings/Microsoft_Office_Word-Dokument2.docx"/><Relationship Id="rId7" Type="http://schemas.openxmlformats.org/officeDocument/2006/relationships/package" Target="../embeddings/Microsoft_Office_Word-Dokument5.docx"/><Relationship Id="rId12" Type="http://schemas.openxmlformats.org/officeDocument/2006/relationships/image" Target="../media/image1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Office_Word-Dokument4.docx"/><Relationship Id="rId11" Type="http://schemas.openxmlformats.org/officeDocument/2006/relationships/package" Target="../embeddings/Microsoft_Office_Word-Dokument7.docx"/><Relationship Id="rId5" Type="http://schemas.openxmlformats.org/officeDocument/2006/relationships/image" Target="../media/image10.png"/><Relationship Id="rId10" Type="http://schemas.openxmlformats.org/officeDocument/2006/relationships/package" Target="../embeddings/Microsoft_Office_Word-Dokument6.docx"/><Relationship Id="rId4" Type="http://schemas.openxmlformats.org/officeDocument/2006/relationships/package" Target="../embeddings/Microsoft_Office_Word-Dokument3.docx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Office_Word-Dokument10.docx"/><Relationship Id="rId3" Type="http://schemas.openxmlformats.org/officeDocument/2006/relationships/image" Target="../media/image10.png"/><Relationship Id="rId7" Type="http://schemas.openxmlformats.org/officeDocument/2006/relationships/package" Target="../embeddings/Microsoft_Office_Word-Dokument9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png"/><Relationship Id="rId5" Type="http://schemas.openxmlformats.org/officeDocument/2006/relationships/package" Target="../embeddings/Microsoft_Office_Word-Dokument8.docx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chemeClr val="tx1">
                <a:lumMod val="85000"/>
                <a:lumOff val="15000"/>
              </a:schemeClr>
            </a:gs>
            <a:gs pos="89999">
              <a:schemeClr val="bg1">
                <a:lumMod val="95000"/>
                <a:alpha val="92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/>
          </p:cNvSpPr>
          <p:nvPr/>
        </p:nvSpPr>
        <p:spPr>
          <a:xfrm>
            <a:off x="1071538" y="3071810"/>
            <a:ext cx="7772400" cy="1974059"/>
          </a:xfrm>
          <a:prstGeom prst="rect">
            <a:avLst/>
          </a:prstGeom>
          <a:effectLst>
            <a:outerShdw blurRad="76200" dist="12700" dir="2700000" sy="-23000" kx="-800400" algn="bl" rotWithShape="0">
              <a:schemeClr val="bg1">
                <a:alpha val="52000"/>
              </a:schemeClr>
            </a:outerShdw>
          </a:effectLst>
        </p:spPr>
        <p:txBody>
          <a:bodyPr vert="horz" anchor="b">
            <a:normAutofit/>
            <a:scene3d>
              <a:camera prst="orthographicFront"/>
              <a:lightRig rig="soft" dir="t"/>
            </a:scene3d>
            <a:sp3d extrusionH="57150" prstMaterial="softEdge">
              <a:bevelT w="101600" h="25400" prst="coolSlant"/>
              <a:bevelB w="114300" h="38100" prst="coolSlant"/>
            </a:sp3d>
          </a:bodyPr>
          <a:lstStyle>
            <a:extLst/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>
                  <a:outerShdw blurRad="60007" dist="584200" dir="7680000" sy="30000" kx="1300200" algn="ctr" rotWithShape="0">
                    <a:schemeClr val="bg1">
                      <a:alpha val="32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Potenzen </a:t>
            </a:r>
            <a:r>
              <a:rPr lang="de-DE" b="1" dirty="0" smtClean="0">
                <a:solidFill>
                  <a:srgbClr val="FF6600"/>
                </a:solidFill>
                <a:effectLst>
                  <a:outerShdw blurRad="60007" dist="584200" dir="7680000" sy="30000" kx="1300200" algn="ctr" rotWithShape="0">
                    <a:schemeClr val="bg1">
                      <a:alpha val="32000"/>
                    </a:schemeClr>
                  </a:outerShdw>
                </a:effectLst>
                <a:latin typeface="+mj-lt"/>
                <a:ea typeface="+mj-ea"/>
                <a:cs typeface="+mj-cs"/>
              </a:rPr>
              <a:t>und</a:t>
            </a:r>
            <a:r>
              <a:rPr lang="de-DE" sz="4800" b="1" dirty="0" smtClean="0">
                <a:solidFill>
                  <a:srgbClr val="FF6600"/>
                </a:solidFill>
                <a:effectLst>
                  <a:outerShdw blurRad="60007" dist="584200" dir="7680000" sy="30000" kx="1300200" algn="ctr" rotWithShape="0">
                    <a:schemeClr val="bg1">
                      <a:alpha val="32000"/>
                    </a:schemeClr>
                  </a:outerShdw>
                </a:effectLst>
                <a:latin typeface="+mj-lt"/>
                <a:ea typeface="+mj-ea"/>
                <a:cs typeface="+mj-cs"/>
              </a:rPr>
              <a:t> Potenzfunktionen</a:t>
            </a:r>
            <a:r>
              <a:rPr lang="de-DE" sz="4800" b="1" dirty="0" smtClean="0">
                <a:solidFill>
                  <a:schemeClr val="tx2"/>
                </a:solidFill>
                <a:effectLst>
                  <a:outerShdw blurRad="60007" dist="584200" dir="7680000" sy="30000" kx="1300200" algn="ctr" rotWithShape="0">
                    <a:schemeClr val="bg1">
                      <a:alpha val="32000"/>
                    </a:scheme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de-DE" sz="2400" b="1" dirty="0" smtClean="0">
                <a:solidFill>
                  <a:schemeClr val="accent1"/>
                </a:solidFill>
                <a:effectLst>
                  <a:outerShdw blurRad="60007" dist="584200" dir="7680000" sy="30000" kx="1300200" algn="ctr" rotWithShape="0">
                    <a:schemeClr val="bg1">
                      <a:alpha val="32000"/>
                    </a:schemeClr>
                  </a:outerShdw>
                </a:effectLst>
                <a:latin typeface="+mj-lt"/>
                <a:ea typeface="+mj-ea"/>
                <a:cs typeface="+mj-cs"/>
              </a:rPr>
              <a:t>Abschnitt I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60007" dist="584200" dir="7680000" sy="30000" kx="1300200" algn="ctr" rotWithShape="0">
                  <a:schemeClr val="bg1">
                    <a:alpha val="32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 l="1294" r="43408" b="10988"/>
          <a:stretch>
            <a:fillRect/>
          </a:stretch>
        </p:blipFill>
        <p:spPr bwMode="auto">
          <a:xfrm>
            <a:off x="857224" y="143820"/>
            <a:ext cx="4084840" cy="4070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isometricLeftDown">
              <a:rot lat="1800000" lon="1200000" rev="0"/>
            </a:camera>
            <a:lightRig rig="threePt" dir="t"/>
          </a:scene3d>
        </p:spPr>
      </p:pic>
      <p:grpSp>
        <p:nvGrpSpPr>
          <p:cNvPr id="18" name="Gruppieren 17"/>
          <p:cNvGrpSpPr/>
          <p:nvPr/>
        </p:nvGrpSpPr>
        <p:grpSpPr>
          <a:xfrm>
            <a:off x="2357422" y="0"/>
            <a:ext cx="9530275" cy="4071966"/>
            <a:chOff x="2357422" y="142852"/>
            <a:chExt cx="9530275" cy="3571900"/>
          </a:xfrm>
          <a:scene3d>
            <a:camera prst="isometricLeftDown">
              <a:rot lat="2100000" lon="1200000" rev="0"/>
            </a:camera>
            <a:lightRig rig="threePt" dir="t"/>
          </a:scene3d>
        </p:grpSpPr>
        <p:sp>
          <p:nvSpPr>
            <p:cNvPr id="16" name="Gefaltete Ecke 15"/>
            <p:cNvSpPr/>
            <p:nvPr/>
          </p:nvSpPr>
          <p:spPr>
            <a:xfrm rot="10800000">
              <a:off x="5572132" y="142852"/>
              <a:ext cx="2928958" cy="3286148"/>
            </a:xfrm>
            <a:prstGeom prst="foldedCorner">
              <a:avLst>
                <a:gd name="adj" fmla="val 22725"/>
              </a:avLst>
            </a:prstGeom>
            <a:gradFill flip="none" rotWithShape="1">
              <a:gsLst>
                <a:gs pos="48000">
                  <a:schemeClr val="accent1"/>
                </a:gs>
                <a:gs pos="79000">
                  <a:srgbClr val="C00000">
                    <a:alpha val="60000"/>
                  </a:srgbClr>
                </a:gs>
                <a:gs pos="79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aphicFrame>
          <p:nvGraphicFramePr>
            <p:cNvPr id="2051" name="Object 3"/>
            <p:cNvGraphicFramePr>
              <a:graphicFrameLocks noChangeAspect="1"/>
            </p:cNvGraphicFramePr>
            <p:nvPr/>
          </p:nvGraphicFramePr>
          <p:xfrm>
            <a:off x="2357422" y="785794"/>
            <a:ext cx="9530275" cy="2928958"/>
          </p:xfrm>
          <a:graphic>
            <a:graphicData uri="http://schemas.openxmlformats.org/presentationml/2006/ole">
              <p:oleObj spid="_x0000_s2051" name="Dokument" r:id="rId4" imgW="5759647" imgH="1769396" progId="Word.Document.12">
                <p:embed/>
              </p:oleObj>
            </a:graphicData>
          </a:graphic>
        </p:graphicFrame>
        <p:sp>
          <p:nvSpPr>
            <p:cNvPr id="17" name="Textfeld 16"/>
            <p:cNvSpPr txBox="1"/>
            <p:nvPr/>
          </p:nvSpPr>
          <p:spPr>
            <a:xfrm>
              <a:off x="6143636" y="285728"/>
              <a:ext cx="221457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Potenzgesetze</a:t>
              </a:r>
              <a:endParaRPr lang="de-DE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" name="Textfeld 13"/>
          <p:cNvSpPr txBox="1"/>
          <p:nvPr/>
        </p:nvSpPr>
        <p:spPr>
          <a:xfrm>
            <a:off x="285720" y="5357826"/>
            <a:ext cx="60722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Potenzen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solidFill>
                  <a:schemeClr val="bg1"/>
                </a:solidFill>
                <a:latin typeface="Comic Sans MS" pitchFamily="66" charset="0"/>
              </a:rPr>
              <a:t>Potenzfunktionen und ihre Eigenschaften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solidFill>
                  <a:schemeClr val="bg1"/>
                </a:solidFill>
                <a:latin typeface="Comic Sans MS" pitchFamily="66" charset="0"/>
              </a:rPr>
              <a:t>Abbilden von Funktionsgraphen</a:t>
            </a:r>
            <a:endParaRPr lang="de-DE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chemeClr val="tx1">
                <a:lumMod val="85000"/>
                <a:lumOff val="15000"/>
              </a:schemeClr>
            </a:gs>
            <a:gs pos="89999">
              <a:schemeClr val="bg1">
                <a:lumMod val="95000"/>
                <a:alpha val="92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iagonal liegende Ecken des Rechtecks schneiden 55"/>
          <p:cNvSpPr/>
          <p:nvPr/>
        </p:nvSpPr>
        <p:spPr>
          <a:xfrm>
            <a:off x="1357290" y="3071810"/>
            <a:ext cx="7500990" cy="785818"/>
          </a:xfrm>
          <a:prstGeom prst="snip2DiagRect">
            <a:avLst/>
          </a:prstGeom>
          <a:solidFill>
            <a:srgbClr val="FF0000">
              <a:alpha val="45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285720" y="5072074"/>
            <a:ext cx="514353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Potenzen</a:t>
            </a:r>
          </a:p>
          <a:p>
            <a:pPr lvl="1">
              <a:buFont typeface="Arial" pitchFamily="34" charset="0"/>
              <a:buChar char="•"/>
            </a:pPr>
            <a:r>
              <a:rPr lang="de-DE" sz="1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Zusammenhänge mit Wurzeln</a:t>
            </a:r>
          </a:p>
          <a:p>
            <a:pPr lvl="1">
              <a:buFont typeface="Arial" pitchFamily="34" charset="0"/>
              <a:buChar char="•"/>
            </a:pPr>
            <a:r>
              <a:rPr lang="de-DE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Potenzgesetze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solidFill>
                  <a:schemeClr val="bg1"/>
                </a:solidFill>
                <a:latin typeface="Comic Sans MS" pitchFamily="66" charset="0"/>
              </a:rPr>
              <a:t>Potenzfunktionen und ihre Eigenschaften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solidFill>
                  <a:schemeClr val="bg1"/>
                </a:solidFill>
                <a:latin typeface="Comic Sans MS" pitchFamily="66" charset="0"/>
              </a:rPr>
              <a:t>Abbilden von Funktionsgraphen</a:t>
            </a:r>
            <a:endParaRPr lang="de-DE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28596" y="214290"/>
            <a:ext cx="8715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  <a:latin typeface="Comic Sans MS" pitchFamily="66" charset="0"/>
              </a:rPr>
              <a:t>Wie können Gleichungen der Form                                            gelöst werden? </a:t>
            </a:r>
            <a:endParaRPr lang="de-DE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4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7" name="Rectangle 35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13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3114" name="Rectangle 42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16" name="Rectangle 44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17" name="Rectangle 45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18" name="Rectangle 4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24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3125" name="Rectangle 53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26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27" name="Rectangle 55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28" name="Rectangle 56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29" name="Rectangle 57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32" name="Rectangle 6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3133" name="Rectangle 61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feld 66"/>
          <p:cNvSpPr txBox="1"/>
          <p:nvPr/>
        </p:nvSpPr>
        <p:spPr>
          <a:xfrm>
            <a:off x="1142976" y="928670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3300"/>
                </a:solidFill>
                <a:latin typeface="Comic Sans MS" pitchFamily="66" charset="0"/>
              </a:rPr>
              <a:t>Wir benötigen die n-</a:t>
            </a:r>
            <a:r>
              <a:rPr lang="de-DE" b="1" dirty="0" err="1" smtClean="0">
                <a:solidFill>
                  <a:srgbClr val="FF3300"/>
                </a:solidFill>
                <a:latin typeface="Comic Sans MS" pitchFamily="66" charset="0"/>
              </a:rPr>
              <a:t>te</a:t>
            </a:r>
            <a:r>
              <a:rPr lang="de-DE" b="1" dirty="0" smtClean="0">
                <a:solidFill>
                  <a:srgbClr val="FF3300"/>
                </a:solidFill>
                <a:latin typeface="Comic Sans MS" pitchFamily="66" charset="0"/>
              </a:rPr>
              <a:t> Wurzel:</a:t>
            </a:r>
            <a:endParaRPr lang="de-DE" b="1" dirty="0">
              <a:solidFill>
                <a:srgbClr val="FF3300"/>
              </a:solidFill>
              <a:latin typeface="Comic Sans MS" pitchFamily="66" charset="0"/>
            </a:endParaRPr>
          </a:p>
        </p:txBody>
      </p:sp>
      <p:graphicFrame>
        <p:nvGraphicFramePr>
          <p:cNvPr id="3135" name="Object 63"/>
          <p:cNvGraphicFramePr>
            <a:graphicFrameLocks noChangeAspect="1"/>
          </p:cNvGraphicFramePr>
          <p:nvPr/>
        </p:nvGraphicFramePr>
        <p:xfrm>
          <a:off x="4214810" y="214290"/>
          <a:ext cx="11768627" cy="1044514"/>
        </p:xfrm>
        <a:graphic>
          <a:graphicData uri="http://schemas.openxmlformats.org/presentationml/2006/ole">
            <p:oleObj spid="_x0000_s3135" name="Dokument" r:id="rId3" imgW="5759647" imgH="511559" progId="Word.Document.12">
              <p:embed/>
            </p:oleObj>
          </a:graphicData>
        </a:graphic>
      </p:graphicFrame>
      <p:graphicFrame>
        <p:nvGraphicFramePr>
          <p:cNvPr id="3136" name="Object 64"/>
          <p:cNvGraphicFramePr>
            <a:graphicFrameLocks noChangeAspect="1"/>
          </p:cNvGraphicFramePr>
          <p:nvPr/>
        </p:nvGraphicFramePr>
        <p:xfrm>
          <a:off x="-1928858" y="785794"/>
          <a:ext cx="15340161" cy="879480"/>
        </p:xfrm>
        <a:graphic>
          <a:graphicData uri="http://schemas.openxmlformats.org/presentationml/2006/ole">
            <p:oleObj spid="_x0000_s3136" name="Dokument" r:id="rId4" imgW="5759647" imgH="330479" progId="Word.Document.12">
              <p:embed/>
            </p:oleObj>
          </a:graphicData>
        </a:graphic>
      </p:graphicFrame>
      <p:sp>
        <p:nvSpPr>
          <p:cNvPr id="3139" name="Rectangle 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3138" name="Picture 6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57200" cy="200025"/>
          </a:xfrm>
          <a:prstGeom prst="rect">
            <a:avLst/>
          </a:prstGeom>
          <a:noFill/>
        </p:spPr>
      </p:pic>
      <p:sp>
        <p:nvSpPr>
          <p:cNvPr id="3143" name="Rectangle 7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3142" name="Picture 7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57200" cy="200025"/>
          </a:xfrm>
          <a:prstGeom prst="rect">
            <a:avLst/>
          </a:prstGeom>
          <a:noFill/>
        </p:spPr>
      </p:pic>
      <p:sp>
        <p:nvSpPr>
          <p:cNvPr id="3145" name="Rectangle 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3144" name="Picture 7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57200" cy="200025"/>
          </a:xfrm>
          <a:prstGeom prst="rect">
            <a:avLst/>
          </a:prstGeom>
          <a:noFill/>
        </p:spPr>
      </p:pic>
      <p:graphicFrame>
        <p:nvGraphicFramePr>
          <p:cNvPr id="3158" name="Object 86"/>
          <p:cNvGraphicFramePr>
            <a:graphicFrameLocks noChangeAspect="1"/>
          </p:cNvGraphicFramePr>
          <p:nvPr/>
        </p:nvGraphicFramePr>
        <p:xfrm>
          <a:off x="500034" y="2143116"/>
          <a:ext cx="5759450" cy="493713"/>
        </p:xfrm>
        <a:graphic>
          <a:graphicData uri="http://schemas.openxmlformats.org/presentationml/2006/ole">
            <p:oleObj spid="_x0000_s3158" name="Dokument" r:id="rId6" imgW="5759647" imgH="493199" progId="Word.Document.12">
              <p:embed/>
            </p:oleObj>
          </a:graphicData>
        </a:graphic>
      </p:graphicFrame>
      <p:sp>
        <p:nvSpPr>
          <p:cNvPr id="96" name="Wolkenförmige Legende 95"/>
          <p:cNvSpPr/>
          <p:nvPr/>
        </p:nvSpPr>
        <p:spPr>
          <a:xfrm>
            <a:off x="4929158" y="1714488"/>
            <a:ext cx="4214842" cy="928694"/>
          </a:xfrm>
          <a:prstGeom prst="cloudCallout">
            <a:avLst>
              <a:gd name="adj1" fmla="val -68140"/>
              <a:gd name="adj2" fmla="val 18740"/>
            </a:avLst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3159" name="Object 87"/>
          <p:cNvGraphicFramePr>
            <a:graphicFrameLocks noChangeAspect="1"/>
          </p:cNvGraphicFramePr>
          <p:nvPr/>
        </p:nvGraphicFramePr>
        <p:xfrm>
          <a:off x="5429256" y="1928802"/>
          <a:ext cx="5759450" cy="584200"/>
        </p:xfrm>
        <a:graphic>
          <a:graphicData uri="http://schemas.openxmlformats.org/presentationml/2006/ole">
            <p:oleObj spid="_x0000_s3159" name="Dokument" r:id="rId7" imgW="5759647" imgH="583559" progId="Word.Document.12">
              <p:embed/>
            </p:oleObj>
          </a:graphicData>
        </a:graphic>
      </p:graphicFrame>
      <p:sp>
        <p:nvSpPr>
          <p:cNvPr id="97" name="Textfeld 96"/>
          <p:cNvSpPr txBox="1"/>
          <p:nvPr/>
        </p:nvSpPr>
        <p:spPr>
          <a:xfrm>
            <a:off x="1214414" y="2571744"/>
            <a:ext cx="8715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C00000"/>
                </a:solidFill>
                <a:latin typeface="Comic Sans MS" pitchFamily="66" charset="0"/>
              </a:rPr>
              <a:t>Es gelten Folgende Zusammenhänge:</a:t>
            </a:r>
            <a:endParaRPr lang="de-DE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45" name="Grafik 44" descr="Merke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71472" y="2285992"/>
            <a:ext cx="789225" cy="886062"/>
          </a:xfrm>
          <a:prstGeom prst="rect">
            <a:avLst/>
          </a:prstGeom>
        </p:spPr>
      </p:pic>
      <p:pic>
        <p:nvPicPr>
          <p:cNvPr id="47" name="Grafik 46" descr="Birne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85786" y="714356"/>
            <a:ext cx="397816" cy="669885"/>
          </a:xfrm>
          <a:prstGeom prst="rect">
            <a:avLst/>
          </a:prstGeom>
        </p:spPr>
      </p:pic>
      <p:graphicFrame>
        <p:nvGraphicFramePr>
          <p:cNvPr id="3160" name="Object 88"/>
          <p:cNvGraphicFramePr>
            <a:graphicFrameLocks noChangeAspect="1"/>
          </p:cNvGraphicFramePr>
          <p:nvPr/>
        </p:nvGraphicFramePr>
        <p:xfrm>
          <a:off x="1571604" y="3143248"/>
          <a:ext cx="12052300" cy="863600"/>
        </p:xfrm>
        <a:graphic>
          <a:graphicData uri="http://schemas.openxmlformats.org/presentationml/2006/ole">
            <p:oleObj spid="_x0000_s3160" name="Dokument" r:id="rId10" imgW="5759647" imgH="419039" progId="Word.Document.12">
              <p:embed/>
            </p:oleObj>
          </a:graphicData>
        </a:graphic>
      </p:graphicFrame>
      <p:graphicFrame>
        <p:nvGraphicFramePr>
          <p:cNvPr id="3163" name="Object 91"/>
          <p:cNvGraphicFramePr>
            <a:graphicFrameLocks noChangeAspect="1"/>
          </p:cNvGraphicFramePr>
          <p:nvPr/>
        </p:nvGraphicFramePr>
        <p:xfrm>
          <a:off x="785786" y="4071942"/>
          <a:ext cx="11358343" cy="785818"/>
        </p:xfrm>
        <a:graphic>
          <a:graphicData uri="http://schemas.openxmlformats.org/presentationml/2006/ole">
            <p:oleObj spid="_x0000_s3163" name="Dokument" r:id="rId11" imgW="5759647" imgH="398879" progId="Word.Document.12">
              <p:embed/>
            </p:oleObj>
          </a:graphicData>
        </a:graphic>
      </p:graphicFrame>
      <p:pic>
        <p:nvPicPr>
          <p:cNvPr id="58" name="Grafik 57" descr="Formelsammlung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8429652" y="5780042"/>
            <a:ext cx="714348" cy="10779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chemeClr val="tx1">
                <a:lumMod val="85000"/>
                <a:lumOff val="15000"/>
              </a:schemeClr>
            </a:gs>
            <a:gs pos="89999">
              <a:schemeClr val="bg1">
                <a:lumMod val="95000"/>
                <a:alpha val="92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85720" y="5072074"/>
            <a:ext cx="514353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Potenzen</a:t>
            </a:r>
          </a:p>
          <a:p>
            <a:pPr lvl="1">
              <a:buFont typeface="Arial" pitchFamily="34" charset="0"/>
              <a:buChar char="•"/>
            </a:pPr>
            <a:r>
              <a:rPr lang="de-DE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Zusammenhänge mit Wurzeln</a:t>
            </a:r>
          </a:p>
          <a:p>
            <a:pPr lvl="1">
              <a:buFont typeface="Arial" pitchFamily="34" charset="0"/>
              <a:buChar char="•"/>
            </a:pPr>
            <a:r>
              <a:rPr lang="de-DE" sz="1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Potenzgesetze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solidFill>
                  <a:schemeClr val="bg1"/>
                </a:solidFill>
                <a:latin typeface="Comic Sans MS" pitchFamily="66" charset="0"/>
              </a:rPr>
              <a:t>Potenzfunktionen und ihre Eigenschaften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solidFill>
                  <a:schemeClr val="bg1"/>
                </a:solidFill>
                <a:latin typeface="Comic Sans MS" pitchFamily="66" charset="0"/>
              </a:rPr>
              <a:t>Abbilden von Funktionsgraphen</a:t>
            </a:r>
            <a:endParaRPr lang="de-DE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28596" y="214290"/>
            <a:ext cx="8715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  <a:latin typeface="Comic Sans MS" pitchFamily="66" charset="0"/>
              </a:rPr>
              <a:t>Um mit Potenzen rechnen zu können musst du die Potenzgesetze kennen: </a:t>
            </a:r>
            <a:endParaRPr lang="de-DE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4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7" name="Rectangle 35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13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3114" name="Rectangle 42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16" name="Rectangle 44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17" name="Rectangle 45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18" name="Rectangle 4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24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3125" name="Rectangle 53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26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27" name="Rectangle 55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28" name="Rectangle 56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29" name="Rectangle 57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32" name="Rectangle 6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3133" name="Rectangle 61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39" name="Rectangle 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3138" name="Picture 6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57200" cy="200025"/>
          </a:xfrm>
          <a:prstGeom prst="rect">
            <a:avLst/>
          </a:prstGeom>
          <a:noFill/>
        </p:spPr>
      </p:pic>
      <p:sp>
        <p:nvSpPr>
          <p:cNvPr id="3143" name="Rectangle 7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3142" name="Picture 7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57200" cy="200025"/>
          </a:xfrm>
          <a:prstGeom prst="rect">
            <a:avLst/>
          </a:prstGeom>
          <a:noFill/>
        </p:spPr>
      </p:pic>
      <p:sp>
        <p:nvSpPr>
          <p:cNvPr id="3145" name="Rectangle 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3144" name="Picture 7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57200" cy="200025"/>
          </a:xfrm>
          <a:prstGeom prst="rect">
            <a:avLst/>
          </a:prstGeom>
          <a:noFill/>
        </p:spPr>
      </p:pic>
      <p:pic>
        <p:nvPicPr>
          <p:cNvPr id="45" name="Grafik 44" descr="Merk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58" y="571480"/>
            <a:ext cx="789225" cy="886062"/>
          </a:xfrm>
          <a:prstGeom prst="rect">
            <a:avLst/>
          </a:prstGeom>
        </p:spPr>
      </p:pic>
      <p:sp>
        <p:nvSpPr>
          <p:cNvPr id="49" name="Diagonal liegende Ecken des Rechtecks schneiden 48"/>
          <p:cNvSpPr/>
          <p:nvPr/>
        </p:nvSpPr>
        <p:spPr>
          <a:xfrm>
            <a:off x="1000100" y="857232"/>
            <a:ext cx="3214710" cy="3929090"/>
          </a:xfrm>
          <a:prstGeom prst="snip2DiagRect">
            <a:avLst>
              <a:gd name="adj1" fmla="val 6465"/>
              <a:gd name="adj2" fmla="val 7940"/>
            </a:avLst>
          </a:prstGeom>
          <a:solidFill>
            <a:srgbClr val="FF0000">
              <a:alpha val="45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50" name="Object 88"/>
          <p:cNvGraphicFramePr>
            <a:graphicFrameLocks noChangeAspect="1"/>
          </p:cNvGraphicFramePr>
          <p:nvPr/>
        </p:nvGraphicFramePr>
        <p:xfrm>
          <a:off x="1142976" y="857232"/>
          <a:ext cx="12052300" cy="4533900"/>
        </p:xfrm>
        <a:graphic>
          <a:graphicData uri="http://schemas.openxmlformats.org/presentationml/2006/ole">
            <p:oleObj spid="_x0000_s16393" name="Dokument" r:id="rId5" imgW="5759647" imgH="2171875" progId="Word.Document.12">
              <p:embed/>
            </p:oleObj>
          </a:graphicData>
        </a:graphic>
      </p:graphicFrame>
      <p:pic>
        <p:nvPicPr>
          <p:cNvPr id="54" name="Grafik 53" descr="Formelsammlung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429652" y="5780042"/>
            <a:ext cx="714348" cy="1077958"/>
          </a:xfrm>
          <a:prstGeom prst="rect">
            <a:avLst/>
          </a:prstGeom>
        </p:spPr>
      </p:pic>
      <p:sp>
        <p:nvSpPr>
          <p:cNvPr id="56" name="Wolkenförmige Legende 55"/>
          <p:cNvSpPr/>
          <p:nvPr/>
        </p:nvSpPr>
        <p:spPr>
          <a:xfrm>
            <a:off x="6072198" y="1571612"/>
            <a:ext cx="1285884" cy="785818"/>
          </a:xfrm>
          <a:prstGeom prst="cloudCallout">
            <a:avLst>
              <a:gd name="adj1" fmla="val -72426"/>
              <a:gd name="adj2" fmla="val -48268"/>
            </a:avLst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16395" name="Object 11"/>
          <p:cNvGraphicFramePr>
            <a:graphicFrameLocks noChangeAspect="1"/>
          </p:cNvGraphicFramePr>
          <p:nvPr/>
        </p:nvGraphicFramePr>
        <p:xfrm>
          <a:off x="4357686" y="1214422"/>
          <a:ext cx="5753100" cy="1054100"/>
        </p:xfrm>
        <a:graphic>
          <a:graphicData uri="http://schemas.openxmlformats.org/presentationml/2006/ole">
            <p:oleObj spid="_x0000_s16395" name="Dokument" r:id="rId7" imgW="5759647" imgH="1055518" progId="Word.Document.12">
              <p:embed/>
            </p:oleObj>
          </a:graphicData>
        </a:graphic>
      </p:graphicFrame>
      <p:sp>
        <p:nvSpPr>
          <p:cNvPr id="59" name="Wolkenförmige Legende 58"/>
          <p:cNvSpPr/>
          <p:nvPr/>
        </p:nvSpPr>
        <p:spPr>
          <a:xfrm>
            <a:off x="4286248" y="3143248"/>
            <a:ext cx="4857752" cy="1500198"/>
          </a:xfrm>
          <a:prstGeom prst="cloudCallout">
            <a:avLst>
              <a:gd name="adj1" fmla="val -46170"/>
              <a:gd name="adj2" fmla="val -40649"/>
            </a:avLst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16396" name="Object 12"/>
          <p:cNvGraphicFramePr>
            <a:graphicFrameLocks noChangeAspect="1"/>
          </p:cNvGraphicFramePr>
          <p:nvPr/>
        </p:nvGraphicFramePr>
        <p:xfrm>
          <a:off x="4292600" y="2578100"/>
          <a:ext cx="5753100" cy="2438400"/>
        </p:xfrm>
        <a:graphic>
          <a:graphicData uri="http://schemas.openxmlformats.org/presentationml/2006/ole">
            <p:oleObj spid="_x0000_s16396" name="Dokument" r:id="rId8" imgW="5759647" imgH="244979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69</Words>
  <Application>Microsoft Office PowerPoint</Application>
  <PresentationFormat>Bildschirmpräsentation (4:3)</PresentationFormat>
  <Paragraphs>61</Paragraphs>
  <Slides>3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5" baseType="lpstr">
      <vt:lpstr>Deimos</vt:lpstr>
      <vt:lpstr>Dokument</vt:lpstr>
      <vt:lpstr>Folie 1</vt:lpstr>
      <vt:lpstr>Folie 2</vt:lpstr>
      <vt:lpstr>Folie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Peter</dc:creator>
  <cp:lastModifiedBy>Peter</cp:lastModifiedBy>
  <cp:revision>87</cp:revision>
  <dcterms:created xsi:type="dcterms:W3CDTF">2010-05-18T07:40:26Z</dcterms:created>
  <dcterms:modified xsi:type="dcterms:W3CDTF">2010-05-20T11:18:56Z</dcterms:modified>
</cp:coreProperties>
</file>