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FF6600"/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90" autoAdjust="0"/>
  </p:normalViewPr>
  <p:slideViewPr>
    <p:cSldViewPr>
      <p:cViewPr>
        <p:scale>
          <a:sx n="75" d="100"/>
          <a:sy n="75" d="100"/>
        </p:scale>
        <p:origin x="-10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2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A6C7EE-3BFE-469E-8B47-9758913D1D72}" type="datetimeFigureOut">
              <a:rPr lang="de-DE" smtClean="0"/>
              <a:pPr/>
              <a:t>19.05.2010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7B6557-D62F-46A3-BFBD-F76B1B4D2C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-Dok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package" Target="../embeddings/Microsoft_Office_Word-Dokument43.docx"/><Relationship Id="rId12" Type="http://schemas.openxmlformats.org/officeDocument/2006/relationships/package" Target="../embeddings/Microsoft_Office_Word-Dokument4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-Dokument42.docx"/><Relationship Id="rId11" Type="http://schemas.openxmlformats.org/officeDocument/2006/relationships/package" Target="../embeddings/Microsoft_Office_Word-Dokument45.docx"/><Relationship Id="rId5" Type="http://schemas.openxmlformats.org/officeDocument/2006/relationships/image" Target="../media/image13.png"/><Relationship Id="rId10" Type="http://schemas.openxmlformats.org/officeDocument/2006/relationships/package" Target="../embeddings/Microsoft_Office_Word-Dokument44.docx"/><Relationship Id="rId4" Type="http://schemas.openxmlformats.org/officeDocument/2006/relationships/package" Target="../embeddings/Microsoft_Office_Word-Dokument41.docx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Office_Word-Dokument49.docx"/><Relationship Id="rId5" Type="http://schemas.openxmlformats.org/officeDocument/2006/relationships/package" Target="../embeddings/Microsoft_Office_Word-Dokument48.docx"/><Relationship Id="rId4" Type="http://schemas.openxmlformats.org/officeDocument/2006/relationships/package" Target="../embeddings/Microsoft_Office_Word-Dokument47.docx"/><Relationship Id="rId9" Type="http://schemas.openxmlformats.org/officeDocument/2006/relationships/package" Target="../embeddings/Microsoft_Office_Word-Dokument5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-Dokument54.docx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-Dokument53.docx"/><Relationship Id="rId5" Type="http://schemas.openxmlformats.org/officeDocument/2006/relationships/package" Target="../embeddings/Microsoft_Office_Word-Dokument52.docx"/><Relationship Id="rId4" Type="http://schemas.openxmlformats.org/officeDocument/2006/relationships/package" Target="../embeddings/Microsoft_Office_Word-Dokument51.docx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0.png"/><Relationship Id="rId7" Type="http://schemas.openxmlformats.org/officeDocument/2006/relationships/package" Target="../embeddings/Microsoft_Office_Word-Dokument5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png"/><Relationship Id="rId5" Type="http://schemas.openxmlformats.org/officeDocument/2006/relationships/package" Target="../embeddings/Microsoft_Office_Word-Dokument56.docx"/><Relationship Id="rId4" Type="http://schemas.openxmlformats.org/officeDocument/2006/relationships/package" Target="../embeddings/Microsoft_Office_Word-Dokument55.docx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package" Target="../embeddings/Microsoft_Office_Word-Dokument2.docx"/><Relationship Id="rId7" Type="http://schemas.openxmlformats.org/officeDocument/2006/relationships/package" Target="../embeddings/Microsoft_Office_Word-Dokument5.docx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-Dokument4.docx"/><Relationship Id="rId11" Type="http://schemas.openxmlformats.org/officeDocument/2006/relationships/package" Target="../embeddings/Microsoft_Office_Word-Dokument7.docx"/><Relationship Id="rId5" Type="http://schemas.openxmlformats.org/officeDocument/2006/relationships/image" Target="../media/image10.png"/><Relationship Id="rId10" Type="http://schemas.openxmlformats.org/officeDocument/2006/relationships/package" Target="../embeddings/Microsoft_Office_Word-Dokument6.docx"/><Relationship Id="rId4" Type="http://schemas.openxmlformats.org/officeDocument/2006/relationships/package" Target="../embeddings/Microsoft_Office_Word-Dokument3.docx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-Dokument10.docx"/><Relationship Id="rId3" Type="http://schemas.openxmlformats.org/officeDocument/2006/relationships/image" Target="../media/image10.png"/><Relationship Id="rId7" Type="http://schemas.openxmlformats.org/officeDocument/2006/relationships/package" Target="../embeddings/Microsoft_Office_Word-Dokument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package" Target="../embeddings/Microsoft_Office_Word-Dokument8.docx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-Dokument13.docx"/><Relationship Id="rId11" Type="http://schemas.openxmlformats.org/officeDocument/2006/relationships/image" Target="../media/image24.png"/><Relationship Id="rId5" Type="http://schemas.openxmlformats.org/officeDocument/2006/relationships/package" Target="../embeddings/Microsoft_Office_Word-Dokument12.docx"/><Relationship Id="rId10" Type="http://schemas.openxmlformats.org/officeDocument/2006/relationships/image" Target="../media/image23.png"/><Relationship Id="rId4" Type="http://schemas.openxmlformats.org/officeDocument/2006/relationships/package" Target="../embeddings/Microsoft_Office_Word-Dokument11.docx"/><Relationship Id="rId9" Type="http://schemas.openxmlformats.org/officeDocument/2006/relationships/package" Target="../embeddings/Microsoft_Office_Word-Dokument14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-Dokument17.docx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-Dokument16.docx"/><Relationship Id="rId11" Type="http://schemas.openxmlformats.org/officeDocument/2006/relationships/image" Target="../media/image30.gif"/><Relationship Id="rId5" Type="http://schemas.openxmlformats.org/officeDocument/2006/relationships/package" Target="../embeddings/Microsoft_Office_Word-Dokument15.docx"/><Relationship Id="rId10" Type="http://schemas.openxmlformats.org/officeDocument/2006/relationships/package" Target="../embeddings/Microsoft_Office_Word-Dokument18.docx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-Dokument22.docx"/><Relationship Id="rId3" Type="http://schemas.openxmlformats.org/officeDocument/2006/relationships/image" Target="../media/image10.png"/><Relationship Id="rId7" Type="http://schemas.openxmlformats.org/officeDocument/2006/relationships/package" Target="../embeddings/Microsoft_Office_Word-Dokument2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-Dokument20.docx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package" Target="../embeddings/Microsoft_Office_Word-Dokument23.docx"/><Relationship Id="rId4" Type="http://schemas.openxmlformats.org/officeDocument/2006/relationships/package" Target="../embeddings/Microsoft_Office_Word-Dokument19.docx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-Dokument26.docx"/><Relationship Id="rId3" Type="http://schemas.openxmlformats.org/officeDocument/2006/relationships/image" Target="../media/image10.png"/><Relationship Id="rId7" Type="http://schemas.openxmlformats.org/officeDocument/2006/relationships/package" Target="../embeddings/Microsoft_Office_Word-Dokument25.docx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11" Type="http://schemas.openxmlformats.org/officeDocument/2006/relationships/package" Target="../embeddings/Microsoft_Office_Word-Dokument28.docx"/><Relationship Id="rId5" Type="http://schemas.openxmlformats.org/officeDocument/2006/relationships/image" Target="../media/image13.png"/><Relationship Id="rId10" Type="http://schemas.openxmlformats.org/officeDocument/2006/relationships/image" Target="../media/image40.png"/><Relationship Id="rId4" Type="http://schemas.openxmlformats.org/officeDocument/2006/relationships/package" Target="../embeddings/Microsoft_Office_Word-Dokument24.docx"/><Relationship Id="rId9" Type="http://schemas.openxmlformats.org/officeDocument/2006/relationships/package" Target="../embeddings/Microsoft_Office_Word-Dokument27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Office_Word-Dokument30.docx"/><Relationship Id="rId5" Type="http://schemas.openxmlformats.org/officeDocument/2006/relationships/image" Target="../media/image13.png"/><Relationship Id="rId10" Type="http://schemas.openxmlformats.org/officeDocument/2006/relationships/package" Target="../embeddings/Microsoft_Office_Word-Dokument31.docx"/><Relationship Id="rId4" Type="http://schemas.openxmlformats.org/officeDocument/2006/relationships/package" Target="../embeddings/Microsoft_Office_Word-Dokument29.docx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package" Target="../embeddings/Microsoft_Office_Word-Dokument35.docx"/><Relationship Id="rId18" Type="http://schemas.openxmlformats.org/officeDocument/2006/relationships/package" Target="../embeddings/Microsoft_Office_Word-Dokument40.docx"/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12" Type="http://schemas.openxmlformats.org/officeDocument/2006/relationships/package" Target="../embeddings/Microsoft_Office_Word-Dokument34.docx"/><Relationship Id="rId17" Type="http://schemas.openxmlformats.org/officeDocument/2006/relationships/package" Target="../embeddings/Microsoft_Office_Word-Dokument39.docx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Microsoft_Office_Word-Dokument38.docx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gif"/><Relationship Id="rId11" Type="http://schemas.openxmlformats.org/officeDocument/2006/relationships/package" Target="../embeddings/Microsoft_Office_Word-Dokument33.docx"/><Relationship Id="rId5" Type="http://schemas.openxmlformats.org/officeDocument/2006/relationships/image" Target="../media/image13.png"/><Relationship Id="rId15" Type="http://schemas.openxmlformats.org/officeDocument/2006/relationships/package" Target="../embeddings/Microsoft_Office_Word-Dokument37.docx"/><Relationship Id="rId10" Type="http://schemas.openxmlformats.org/officeDocument/2006/relationships/image" Target="../media/image56.png"/><Relationship Id="rId4" Type="http://schemas.openxmlformats.org/officeDocument/2006/relationships/package" Target="../embeddings/Microsoft_Office_Word-Dokument32.docx"/><Relationship Id="rId9" Type="http://schemas.openxmlformats.org/officeDocument/2006/relationships/image" Target="../media/image55.png"/><Relationship Id="rId14" Type="http://schemas.openxmlformats.org/officeDocument/2006/relationships/package" Target="../embeddings/Microsoft_Office_Word-Dokument3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1071538" y="3071810"/>
            <a:ext cx="7772400" cy="1974059"/>
          </a:xfrm>
          <a:prstGeom prst="rect">
            <a:avLst/>
          </a:prstGeom>
          <a:effectLst>
            <a:outerShdw blurRad="76200" dist="12700" dir="2700000" sy="-23000" kx="-800400" algn="bl" rotWithShape="0">
              <a:schemeClr val="bg1">
                <a:alpha val="52000"/>
              </a:schemeClr>
            </a:outerShdw>
          </a:effectLst>
        </p:spPr>
        <p:txBody>
          <a:bodyPr vert="horz" anchor="b">
            <a:normAutofit/>
            <a:scene3d>
              <a:camera prst="orthographicFront"/>
              <a:lightRig rig="soft" dir="t"/>
            </a:scene3d>
            <a:sp3d extrusionH="57150" prstMaterial="softEdge">
              <a:bevelT w="101600" h="25400" prst="coolSlant"/>
              <a:bevelB w="114300" h="38100" prst="coolSlant"/>
            </a:sp3d>
          </a:bodyPr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60007" dist="584200" dir="7680000" sy="30000" kx="1300200" algn="ctr" rotWithShape="0">
                    <a:schemeClr val="bg1">
                      <a:alpha val="32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Potenzen </a:t>
            </a:r>
            <a:r>
              <a:rPr lang="de-DE" b="1" dirty="0" smtClean="0">
                <a:solidFill>
                  <a:srgbClr val="FF6600"/>
                </a:solidFill>
                <a:effectLst>
                  <a:outerShdw blurRad="60007" dist="584200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+mj-lt"/>
                <a:ea typeface="+mj-ea"/>
                <a:cs typeface="+mj-cs"/>
              </a:rPr>
              <a:t>und</a:t>
            </a:r>
            <a:r>
              <a:rPr lang="de-DE" sz="4800" b="1" dirty="0" smtClean="0">
                <a:solidFill>
                  <a:srgbClr val="FF6600"/>
                </a:solidFill>
                <a:effectLst>
                  <a:outerShdw blurRad="60007" dist="584200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+mj-lt"/>
                <a:ea typeface="+mj-ea"/>
                <a:cs typeface="+mj-cs"/>
              </a:rPr>
              <a:t> Potenzfunktionen</a:t>
            </a:r>
            <a:r>
              <a:rPr lang="de-DE" sz="4800" b="1" dirty="0" smtClean="0">
                <a:solidFill>
                  <a:schemeClr val="tx2"/>
                </a:solidFill>
                <a:effectLst>
                  <a:outerShdw blurRad="60007" dist="584200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chemeClr val="accent1"/>
                </a:solidFill>
                <a:effectLst>
                  <a:outerShdw blurRad="60007" dist="584200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+mj-lt"/>
                <a:ea typeface="+mj-ea"/>
                <a:cs typeface="+mj-cs"/>
              </a:rPr>
              <a:t>Abschnitt I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0007" dist="584200" dir="7680000" sy="30000" kx="1300200" algn="ctr" rotWithShape="0">
                  <a:schemeClr val="bg1">
                    <a:alpha val="32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294" r="43408" b="10988"/>
          <a:stretch>
            <a:fillRect/>
          </a:stretch>
        </p:blipFill>
        <p:spPr bwMode="auto">
          <a:xfrm>
            <a:off x="857224" y="143820"/>
            <a:ext cx="4084840" cy="407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LeftDown">
              <a:rot lat="1800000" lon="1200000" rev="0"/>
            </a:camera>
            <a:lightRig rig="threePt" dir="t"/>
          </a:scene3d>
        </p:spPr>
      </p:pic>
      <p:grpSp>
        <p:nvGrpSpPr>
          <p:cNvPr id="18" name="Gruppieren 17"/>
          <p:cNvGrpSpPr/>
          <p:nvPr/>
        </p:nvGrpSpPr>
        <p:grpSpPr>
          <a:xfrm>
            <a:off x="2357422" y="0"/>
            <a:ext cx="9530275" cy="4071966"/>
            <a:chOff x="2357422" y="142852"/>
            <a:chExt cx="9530275" cy="3571900"/>
          </a:xfrm>
          <a:scene3d>
            <a:camera prst="isometricLeftDown">
              <a:rot lat="2100000" lon="1200000" rev="0"/>
            </a:camera>
            <a:lightRig rig="threePt" dir="t"/>
          </a:scene3d>
        </p:grpSpPr>
        <p:sp>
          <p:nvSpPr>
            <p:cNvPr id="16" name="Gefaltete Ecke 15"/>
            <p:cNvSpPr/>
            <p:nvPr/>
          </p:nvSpPr>
          <p:spPr>
            <a:xfrm rot="10800000">
              <a:off x="5572132" y="142852"/>
              <a:ext cx="2928958" cy="3286148"/>
            </a:xfrm>
            <a:prstGeom prst="foldedCorner">
              <a:avLst>
                <a:gd name="adj" fmla="val 22725"/>
              </a:avLst>
            </a:prstGeom>
            <a:gradFill flip="none" rotWithShape="1">
              <a:gsLst>
                <a:gs pos="48000">
                  <a:schemeClr val="accent1"/>
                </a:gs>
                <a:gs pos="79000">
                  <a:srgbClr val="C00000">
                    <a:alpha val="60000"/>
                  </a:srgbClr>
                </a:gs>
                <a:gs pos="79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57422" y="785794"/>
            <a:ext cx="9530275" cy="2928958"/>
          </p:xfrm>
          <a:graphic>
            <a:graphicData uri="http://schemas.openxmlformats.org/presentationml/2006/ole">
              <p:oleObj spid="_x0000_s2051" name="Dokument" r:id="rId4" imgW="5759647" imgH="1769396" progId="Word.Document.12">
                <p:embed/>
              </p:oleObj>
            </a:graphicData>
          </a:graphic>
        </p:graphicFrame>
        <p:sp>
          <p:nvSpPr>
            <p:cNvPr id="17" name="Textfeld 16"/>
            <p:cNvSpPr txBox="1"/>
            <p:nvPr/>
          </p:nvSpPr>
          <p:spPr>
            <a:xfrm>
              <a:off x="6143636" y="285728"/>
              <a:ext cx="22145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Potenzgesetze</a:t>
              </a:r>
              <a:endPara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85720" y="535782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Potenzfunktionen und ihre Eigenschaften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142852"/>
          <a:ext cx="8915400" cy="965200"/>
        </p:xfrm>
        <a:graphic>
          <a:graphicData uri="http://schemas.openxmlformats.org/presentationml/2006/ole">
            <p:oleObj spid="_x0000_s24578" name="Dokument" r:id="rId4" imgW="8931751" imgH="968709" progId="Word.Document.12">
              <p:embed/>
            </p:oleObj>
          </a:graphicData>
        </a:graphic>
      </p:graphicFrame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857224" y="571480"/>
          <a:ext cx="3111500" cy="1354138"/>
        </p:xfrm>
        <a:graphic>
          <a:graphicData uri="http://schemas.openxmlformats.org/presentationml/2006/ole">
            <p:oleObj spid="_x0000_s24579" name="Dokument" r:id="rId6" imgW="1917319" imgH="794313" progId="Word.Document.12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711200" y="4356100"/>
          <a:ext cx="3111500" cy="1282700"/>
        </p:xfrm>
        <a:graphic>
          <a:graphicData uri="http://schemas.openxmlformats.org/presentationml/2006/ole">
            <p:oleObj spid="_x0000_s24580" name="Dokument" r:id="rId7" imgW="1917319" imgH="791076" progId="Word.Document.12">
              <p:embed/>
            </p:oleObj>
          </a:graphicData>
        </a:graphic>
      </p:graphicFrame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8" cstate="print"/>
          <a:srcRect l="14657" t="4450" r="34375" b="15453"/>
          <a:stretch>
            <a:fillRect/>
          </a:stretch>
        </p:blipFill>
        <p:spPr bwMode="auto">
          <a:xfrm>
            <a:off x="642910" y="928670"/>
            <a:ext cx="3498297" cy="337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9" cstate="print"/>
          <a:srcRect l="15030" t="5704" r="38839" b="14806"/>
          <a:stretch>
            <a:fillRect/>
          </a:stretch>
        </p:blipFill>
        <p:spPr bwMode="auto">
          <a:xfrm>
            <a:off x="5143504" y="928670"/>
            <a:ext cx="32457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65" name="Object 10"/>
          <p:cNvGraphicFramePr>
            <a:graphicFrameLocks noChangeAspect="1"/>
          </p:cNvGraphicFramePr>
          <p:nvPr/>
        </p:nvGraphicFramePr>
        <p:xfrm>
          <a:off x="5143504" y="571480"/>
          <a:ext cx="3111500" cy="1354138"/>
        </p:xfrm>
        <a:graphic>
          <a:graphicData uri="http://schemas.openxmlformats.org/presentationml/2006/ole">
            <p:oleObj spid="_x0000_s24581" name="Dokument" r:id="rId10" imgW="1917319" imgH="792874" progId="Word.Document.12">
              <p:embed/>
            </p:oleObj>
          </a:graphicData>
        </a:graphic>
      </p:graphicFrame>
      <p:graphicFrame>
        <p:nvGraphicFramePr>
          <p:cNvPr id="23566" name="Object 11"/>
          <p:cNvGraphicFramePr>
            <a:graphicFrameLocks noChangeAspect="1"/>
          </p:cNvGraphicFramePr>
          <p:nvPr/>
        </p:nvGraphicFramePr>
        <p:xfrm>
          <a:off x="5214942" y="4429132"/>
          <a:ext cx="3136900" cy="1295400"/>
        </p:xfrm>
        <a:graphic>
          <a:graphicData uri="http://schemas.openxmlformats.org/presentationml/2006/ole">
            <p:oleObj spid="_x0000_s24582" name="Dokument" r:id="rId11" imgW="1917319" imgH="791076" progId="Word.Document.12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42938" y="4643438"/>
          <a:ext cx="8902700" cy="2438400"/>
        </p:xfrm>
        <a:graphic>
          <a:graphicData uri="http://schemas.openxmlformats.org/presentationml/2006/ole">
            <p:oleObj spid="_x0000_s24583" name="Dokument" r:id="rId12" imgW="8919139" imgH="243543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Abbilden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von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Funktionsgraphen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Prallelverschiebung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Orthogonale Affinität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Achsenspiegelung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142852"/>
          <a:ext cx="8915400" cy="965200"/>
        </p:xfrm>
        <a:graphic>
          <a:graphicData uri="http://schemas.openxmlformats.org/presentationml/2006/ole">
            <p:oleObj spid="_x0000_s23554" name="Dokument" r:id="rId4" imgW="8931751" imgH="967271" progId="Word.Document.12">
              <p:embed/>
            </p:oleObj>
          </a:graphicData>
        </a:graphic>
      </p:graphicFrame>
      <p:graphicFrame>
        <p:nvGraphicFramePr>
          <p:cNvPr id="23567" name="Object 10"/>
          <p:cNvGraphicFramePr>
            <a:graphicFrameLocks noChangeAspect="1"/>
          </p:cNvGraphicFramePr>
          <p:nvPr/>
        </p:nvGraphicFramePr>
        <p:xfrm>
          <a:off x="214282" y="785794"/>
          <a:ext cx="5867400" cy="1993900"/>
        </p:xfrm>
        <a:graphic>
          <a:graphicData uri="http://schemas.openxmlformats.org/presentationml/2006/ole">
            <p:oleObj spid="_x0000_s23567" name="Dokument" r:id="rId5" imgW="3621227" imgH="1229045" progId="Word.Document.12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55600" y="2997200"/>
          <a:ext cx="5740400" cy="939800"/>
        </p:xfrm>
        <a:graphic>
          <a:graphicData uri="http://schemas.openxmlformats.org/presentationml/2006/ole">
            <p:oleObj spid="_x0000_s23568" name="Dokument" r:id="rId6" imgW="2901969" imgH="481478" progId="Word.Document.12">
              <p:embed/>
            </p:oleObj>
          </a:graphicData>
        </a:graphic>
      </p:graphicFrame>
      <p:pic>
        <p:nvPicPr>
          <p:cNvPr id="59" name="Grafik 58" descr="Merk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642918"/>
            <a:ext cx="789225" cy="886062"/>
          </a:xfrm>
          <a:prstGeom prst="rect">
            <a:avLst/>
          </a:prstGeom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8" cstate="print"/>
          <a:srcRect l="15167" t="10518" r="44420" b="1496"/>
          <a:stretch>
            <a:fillRect/>
          </a:stretch>
        </p:blipFill>
        <p:spPr bwMode="auto">
          <a:xfrm>
            <a:off x="6072198" y="857232"/>
            <a:ext cx="28900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3000" sy="103000" algn="l" rotWithShape="0">
              <a:schemeClr val="bg1">
                <a:alpha val="40000"/>
              </a:schemeClr>
            </a:outerShdw>
          </a:effectLst>
        </p:spPr>
      </p:pic>
      <p:graphicFrame>
        <p:nvGraphicFramePr>
          <p:cNvPr id="23570" name="Object 10"/>
          <p:cNvGraphicFramePr>
            <a:graphicFrameLocks noChangeAspect="1"/>
          </p:cNvGraphicFramePr>
          <p:nvPr/>
        </p:nvGraphicFramePr>
        <p:xfrm>
          <a:off x="428596" y="3786190"/>
          <a:ext cx="5834062" cy="1974850"/>
        </p:xfrm>
        <a:graphic>
          <a:graphicData uri="http://schemas.openxmlformats.org/presentationml/2006/ole">
            <p:oleObj spid="_x0000_s23570" name="Dokument" r:id="rId9" imgW="3621227" imgH="12272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bbilden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von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Funktionsgraphen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Prallelverschiebung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Orthogonale Affinität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Achsenspiegelung</a:t>
            </a:r>
          </a:p>
          <a:p>
            <a:pPr lvl="1">
              <a:buFont typeface="Arial" pitchFamily="34" charset="0"/>
              <a:buChar char="•"/>
            </a:pPr>
            <a:endParaRPr lang="de-DE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31775" y="144463"/>
          <a:ext cx="8824913" cy="944562"/>
        </p:xfrm>
        <a:graphic>
          <a:graphicData uri="http://schemas.openxmlformats.org/presentationml/2006/ole">
            <p:oleObj spid="_x0000_s25602" name="Dokument" r:id="rId4" imgW="8931751" imgH="965832" progId="Word.Document.12">
              <p:embed/>
            </p:oleObj>
          </a:graphicData>
        </a:graphic>
      </p:graphicFrame>
      <p:graphicFrame>
        <p:nvGraphicFramePr>
          <p:cNvPr id="23567" name="Object 10"/>
          <p:cNvGraphicFramePr>
            <a:graphicFrameLocks noChangeAspect="1"/>
          </p:cNvGraphicFramePr>
          <p:nvPr/>
        </p:nvGraphicFramePr>
        <p:xfrm>
          <a:off x="217488" y="784225"/>
          <a:ext cx="6131410" cy="2073271"/>
        </p:xfrm>
        <a:graphic>
          <a:graphicData uri="http://schemas.openxmlformats.org/presentationml/2006/ole">
            <p:oleObj spid="_x0000_s25603" name="Dokument" r:id="rId5" imgW="3621227" imgH="1222573" progId="Word.Document.12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63538" y="2714625"/>
          <a:ext cx="5718175" cy="942975"/>
        </p:xfrm>
        <a:graphic>
          <a:graphicData uri="http://schemas.openxmlformats.org/presentationml/2006/ole">
            <p:oleObj spid="_x0000_s25604" name="Dokument" r:id="rId6" imgW="2901969" imgH="489748" progId="Word.Document.12">
              <p:embed/>
            </p:oleObj>
          </a:graphicData>
        </a:graphic>
      </p:graphicFrame>
      <p:pic>
        <p:nvPicPr>
          <p:cNvPr id="59" name="Grafik 58" descr="Merk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642918"/>
            <a:ext cx="789225" cy="886062"/>
          </a:xfrm>
          <a:prstGeom prst="rect">
            <a:avLst/>
          </a:prstGeom>
        </p:spPr>
      </p:pic>
      <p:graphicFrame>
        <p:nvGraphicFramePr>
          <p:cNvPr id="23570" name="Object 10"/>
          <p:cNvGraphicFramePr>
            <a:graphicFrameLocks noChangeAspect="1"/>
          </p:cNvGraphicFramePr>
          <p:nvPr/>
        </p:nvGraphicFramePr>
        <p:xfrm>
          <a:off x="428596" y="3786189"/>
          <a:ext cx="6000792" cy="2031289"/>
        </p:xfrm>
        <a:graphic>
          <a:graphicData uri="http://schemas.openxmlformats.org/presentationml/2006/ole">
            <p:oleObj spid="_x0000_s25605" name="Dokument" r:id="rId8" imgW="3621227" imgH="1225809" progId="Word.Document.12">
              <p:embed/>
            </p:oleObj>
          </a:graphicData>
        </a:graphic>
      </p:graphicFrame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 cstate="print"/>
          <a:srcRect l="10045" t="10922" r="40327" b="2305"/>
          <a:stretch>
            <a:fillRect/>
          </a:stretch>
        </p:blipFill>
        <p:spPr bwMode="auto">
          <a:xfrm>
            <a:off x="5945199" y="1071546"/>
            <a:ext cx="29845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3000" sy="103000" algn="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Abbilden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von </a:t>
            </a: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Funktionsgraphen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Prallelverschiebung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Orthogonale Affinität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Achsenspiegelung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31775" y="144463"/>
          <a:ext cx="8824913" cy="944562"/>
        </p:xfrm>
        <a:graphic>
          <a:graphicData uri="http://schemas.openxmlformats.org/presentationml/2006/ole">
            <p:oleObj spid="_x0000_s27650" name="Dokument" r:id="rId4" imgW="8931751" imgH="965832" progId="Word.Document.12">
              <p:embed/>
            </p:oleObj>
          </a:graphicData>
        </a:graphic>
      </p:graphicFrame>
      <p:graphicFrame>
        <p:nvGraphicFramePr>
          <p:cNvPr id="23567" name="Object 10"/>
          <p:cNvGraphicFramePr>
            <a:graphicFrameLocks noChangeAspect="1"/>
          </p:cNvGraphicFramePr>
          <p:nvPr/>
        </p:nvGraphicFramePr>
        <p:xfrm>
          <a:off x="214282" y="857232"/>
          <a:ext cx="5835650" cy="2844800"/>
        </p:xfrm>
        <a:graphic>
          <a:graphicData uri="http://schemas.openxmlformats.org/presentationml/2006/ole">
            <p:oleObj spid="_x0000_s27651" name="Dokument" r:id="rId5" imgW="3621227" imgH="1758707" progId="Word.Document.12">
              <p:embed/>
            </p:oleObj>
          </a:graphicData>
        </a:graphic>
      </p:graphicFrame>
      <p:pic>
        <p:nvPicPr>
          <p:cNvPr id="59" name="Grafik 58" descr="Mer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642918"/>
            <a:ext cx="789225" cy="886062"/>
          </a:xfrm>
          <a:prstGeom prst="rect">
            <a:avLst/>
          </a:prstGeom>
        </p:spPr>
      </p:pic>
      <p:pic>
        <p:nvPicPr>
          <p:cNvPr id="41" name="Grafik 40" descr="Mer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143248"/>
            <a:ext cx="789225" cy="886062"/>
          </a:xfrm>
          <a:prstGeom prst="rect">
            <a:avLst/>
          </a:prstGeom>
        </p:spPr>
      </p:pic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214282" y="3357562"/>
          <a:ext cx="9232900" cy="2844800"/>
        </p:xfrm>
        <a:graphic>
          <a:graphicData uri="http://schemas.openxmlformats.org/presentationml/2006/ole">
            <p:oleObj spid="_x0000_s27654" name="Dokument" r:id="rId7" imgW="5734092" imgH="1762916" progId="Word.Document.12">
              <p:embed/>
            </p:oleObj>
          </a:graphicData>
        </a:graphic>
      </p:graphicFrame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/>
          <a:srcRect l="6845" t="47532" r="51860"/>
          <a:stretch>
            <a:fillRect/>
          </a:stretch>
        </p:blipFill>
        <p:spPr bwMode="auto">
          <a:xfrm>
            <a:off x="6000760" y="857233"/>
            <a:ext cx="2915599" cy="227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3000" sy="103000" algn="l" rotWithShape="0">
              <a:schemeClr val="bg1">
                <a:alpha val="40000"/>
              </a:schemeClr>
            </a:outerShdw>
          </a:effectLst>
        </p:spPr>
      </p:pic>
      <p:sp>
        <p:nvSpPr>
          <p:cNvPr id="44" name="Textfeld 43"/>
          <p:cNvSpPr txBox="1"/>
          <p:nvPr/>
        </p:nvSpPr>
        <p:spPr>
          <a:xfrm>
            <a:off x="1000100" y="42148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  <a:latin typeface="Comic Sans MS" pitchFamily="66" charset="0"/>
              </a:rPr>
              <a:t>Die einzelnen Abbildungen können auch hintereinander ausgeführt werden. Probier es mit dem </a:t>
            </a:r>
            <a:r>
              <a:rPr lang="de-DE" dirty="0" err="1" smtClean="0">
                <a:solidFill>
                  <a:srgbClr val="92D050"/>
                </a:solidFill>
                <a:latin typeface="Comic Sans MS" pitchFamily="66" charset="0"/>
              </a:rPr>
              <a:t>GeoGebra</a:t>
            </a:r>
            <a:r>
              <a:rPr lang="de-DE" dirty="0" smtClean="0">
                <a:solidFill>
                  <a:srgbClr val="92D050"/>
                </a:solidFill>
                <a:latin typeface="Comic Sans MS" pitchFamily="66" charset="0"/>
              </a:rPr>
              <a:t>-Applet „Abbildungen“ aus. </a:t>
            </a:r>
            <a:endParaRPr lang="de-DE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pSp>
        <p:nvGrpSpPr>
          <p:cNvPr id="45" name="Gruppieren 95"/>
          <p:cNvGrpSpPr/>
          <p:nvPr/>
        </p:nvGrpSpPr>
        <p:grpSpPr>
          <a:xfrm>
            <a:off x="428596" y="4286256"/>
            <a:ext cx="500066" cy="500066"/>
            <a:chOff x="4643438" y="3643314"/>
            <a:chExt cx="928694" cy="928692"/>
          </a:xfrm>
        </p:grpSpPr>
        <p:sp>
          <p:nvSpPr>
            <p:cNvPr id="46" name="Rahmen 45"/>
            <p:cNvSpPr/>
            <p:nvPr/>
          </p:nvSpPr>
          <p:spPr>
            <a:xfrm>
              <a:off x="4643438" y="3643314"/>
              <a:ext cx="928694" cy="928692"/>
            </a:xfrm>
            <a:prstGeom prst="bevel">
              <a:avLst>
                <a:gd name="adj" fmla="val 4690"/>
              </a:avLst>
            </a:prstGeom>
            <a:solidFill>
              <a:srgbClr val="FFC000"/>
            </a:solidFill>
            <a:ln w="158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Picture 25" descr="C:\Users\Peter\AppData\Local\Microsoft\Windows\Temporary Internet Files\Content.IE5\0X4CXYRW\MM90022377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4876" y="3786190"/>
              <a:ext cx="818788" cy="714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iagonal liegende Ecken des Rechtecks schneiden 55"/>
          <p:cNvSpPr/>
          <p:nvPr/>
        </p:nvSpPr>
        <p:spPr>
          <a:xfrm>
            <a:off x="1357290" y="3071810"/>
            <a:ext cx="7500990" cy="785818"/>
          </a:xfrm>
          <a:prstGeom prst="snip2DiagRect">
            <a:avLst/>
          </a:prstGeom>
          <a:solidFill>
            <a:srgbClr val="FF000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85720" y="5072074"/>
            <a:ext cx="5143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  <a:endParaRPr lang="de-D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Zusammenhänge mit Wurzeln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Potenzgesetze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Potenzfunktionen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und ihre Eigenschaften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96" y="214290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Wie können Gleichungen der Form                                            gelöst werden? 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142976" y="92867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Wir benötigen die n-</a:t>
            </a: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te</a:t>
            </a:r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 Wurzel: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graphicFrame>
        <p:nvGraphicFramePr>
          <p:cNvPr id="3135" name="Object 63"/>
          <p:cNvGraphicFramePr>
            <a:graphicFrameLocks noChangeAspect="1"/>
          </p:cNvGraphicFramePr>
          <p:nvPr/>
        </p:nvGraphicFramePr>
        <p:xfrm>
          <a:off x="4214810" y="214290"/>
          <a:ext cx="11768627" cy="1044514"/>
        </p:xfrm>
        <a:graphic>
          <a:graphicData uri="http://schemas.openxmlformats.org/presentationml/2006/ole">
            <p:oleObj spid="_x0000_s3135" name="Dokument" r:id="rId3" imgW="5759647" imgH="511559" progId="Word.Document.12">
              <p:embed/>
            </p:oleObj>
          </a:graphicData>
        </a:graphic>
      </p:graphicFrame>
      <p:graphicFrame>
        <p:nvGraphicFramePr>
          <p:cNvPr id="3136" name="Object 64"/>
          <p:cNvGraphicFramePr>
            <a:graphicFrameLocks noChangeAspect="1"/>
          </p:cNvGraphicFramePr>
          <p:nvPr/>
        </p:nvGraphicFramePr>
        <p:xfrm>
          <a:off x="-1928858" y="785794"/>
          <a:ext cx="15340161" cy="879480"/>
        </p:xfrm>
        <a:graphic>
          <a:graphicData uri="http://schemas.openxmlformats.org/presentationml/2006/ole">
            <p:oleObj spid="_x0000_s3136" name="Dokument" r:id="rId4" imgW="5759647" imgH="330479" progId="Word.Document.12">
              <p:embed/>
            </p:oleObj>
          </a:graphicData>
        </a:graphic>
      </p:graphicFrame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3158" name="Object 86"/>
          <p:cNvGraphicFramePr>
            <a:graphicFrameLocks noChangeAspect="1"/>
          </p:cNvGraphicFramePr>
          <p:nvPr/>
        </p:nvGraphicFramePr>
        <p:xfrm>
          <a:off x="500034" y="2143116"/>
          <a:ext cx="5759450" cy="493713"/>
        </p:xfrm>
        <a:graphic>
          <a:graphicData uri="http://schemas.openxmlformats.org/presentationml/2006/ole">
            <p:oleObj spid="_x0000_s3158" name="Dokument" r:id="rId6" imgW="5759647" imgH="493199" progId="Word.Document.12">
              <p:embed/>
            </p:oleObj>
          </a:graphicData>
        </a:graphic>
      </p:graphicFrame>
      <p:sp>
        <p:nvSpPr>
          <p:cNvPr id="96" name="Wolkenförmige Legende 95"/>
          <p:cNvSpPr/>
          <p:nvPr/>
        </p:nvSpPr>
        <p:spPr>
          <a:xfrm>
            <a:off x="4929158" y="1714488"/>
            <a:ext cx="4214842" cy="928694"/>
          </a:xfrm>
          <a:prstGeom prst="cloudCallout">
            <a:avLst>
              <a:gd name="adj1" fmla="val -68140"/>
              <a:gd name="adj2" fmla="val 1874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159" name="Object 87"/>
          <p:cNvGraphicFramePr>
            <a:graphicFrameLocks noChangeAspect="1"/>
          </p:cNvGraphicFramePr>
          <p:nvPr/>
        </p:nvGraphicFramePr>
        <p:xfrm>
          <a:off x="5429256" y="1928802"/>
          <a:ext cx="5759450" cy="584200"/>
        </p:xfrm>
        <a:graphic>
          <a:graphicData uri="http://schemas.openxmlformats.org/presentationml/2006/ole">
            <p:oleObj spid="_x0000_s3159" name="Dokument" r:id="rId7" imgW="5759647" imgH="583559" progId="Word.Document.12">
              <p:embed/>
            </p:oleObj>
          </a:graphicData>
        </a:graphic>
      </p:graphicFrame>
      <p:sp>
        <p:nvSpPr>
          <p:cNvPr id="97" name="Textfeld 96"/>
          <p:cNvSpPr txBox="1"/>
          <p:nvPr/>
        </p:nvSpPr>
        <p:spPr>
          <a:xfrm>
            <a:off x="1214414" y="2571744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Es gelten Folgende Zusammenhänge:</a:t>
            </a:r>
            <a:endParaRPr lang="de-DE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5" name="Grafik 44" descr="Merk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2285992"/>
            <a:ext cx="789225" cy="886062"/>
          </a:xfrm>
          <a:prstGeom prst="rect">
            <a:avLst/>
          </a:prstGeom>
        </p:spPr>
      </p:pic>
      <p:pic>
        <p:nvPicPr>
          <p:cNvPr id="47" name="Grafik 46" descr="Bir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714356"/>
            <a:ext cx="397816" cy="669885"/>
          </a:xfrm>
          <a:prstGeom prst="rect">
            <a:avLst/>
          </a:prstGeom>
        </p:spPr>
      </p:pic>
      <p:graphicFrame>
        <p:nvGraphicFramePr>
          <p:cNvPr id="3160" name="Object 88"/>
          <p:cNvGraphicFramePr>
            <a:graphicFrameLocks noChangeAspect="1"/>
          </p:cNvGraphicFramePr>
          <p:nvPr/>
        </p:nvGraphicFramePr>
        <p:xfrm>
          <a:off x="1571604" y="3143248"/>
          <a:ext cx="12052300" cy="863600"/>
        </p:xfrm>
        <a:graphic>
          <a:graphicData uri="http://schemas.openxmlformats.org/presentationml/2006/ole">
            <p:oleObj spid="_x0000_s3160" name="Dokument" r:id="rId10" imgW="5759647" imgH="419039" progId="Word.Document.12">
              <p:embed/>
            </p:oleObj>
          </a:graphicData>
        </a:graphic>
      </p:graphicFrame>
      <p:graphicFrame>
        <p:nvGraphicFramePr>
          <p:cNvPr id="3163" name="Object 91"/>
          <p:cNvGraphicFramePr>
            <a:graphicFrameLocks noChangeAspect="1"/>
          </p:cNvGraphicFramePr>
          <p:nvPr/>
        </p:nvGraphicFramePr>
        <p:xfrm>
          <a:off x="785786" y="4071942"/>
          <a:ext cx="11358343" cy="785818"/>
        </p:xfrm>
        <a:graphic>
          <a:graphicData uri="http://schemas.openxmlformats.org/presentationml/2006/ole">
            <p:oleObj spid="_x0000_s3163" name="Dokument" r:id="rId11" imgW="5759647" imgH="398879" progId="Word.Document.12">
              <p:embed/>
            </p:oleObj>
          </a:graphicData>
        </a:graphic>
      </p:graphicFrame>
      <p:pic>
        <p:nvPicPr>
          <p:cNvPr id="58" name="Grafik 57" descr="Formelsammlu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5143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  <a:endParaRPr lang="de-D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Zusammenhänge mit Wurzeln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Potenzgesetze</a:t>
            </a:r>
            <a:endParaRPr lang="de-DE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Potenzfunktionen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und ihre Eigenschaften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96" y="214290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Um mit Potenzen rechnen zu können musst du die Potenzgesetze kennen: 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pic>
        <p:nvPicPr>
          <p:cNvPr id="45" name="Grafik 44" descr="Mer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71480"/>
            <a:ext cx="789225" cy="886062"/>
          </a:xfrm>
          <a:prstGeom prst="rect">
            <a:avLst/>
          </a:prstGeom>
        </p:spPr>
      </p:pic>
      <p:sp>
        <p:nvSpPr>
          <p:cNvPr id="49" name="Diagonal liegende Ecken des Rechtecks schneiden 48"/>
          <p:cNvSpPr/>
          <p:nvPr/>
        </p:nvSpPr>
        <p:spPr>
          <a:xfrm>
            <a:off x="1000100" y="857232"/>
            <a:ext cx="3214710" cy="3929090"/>
          </a:xfrm>
          <a:prstGeom prst="snip2DiagRect">
            <a:avLst>
              <a:gd name="adj1" fmla="val 6465"/>
              <a:gd name="adj2" fmla="val 7940"/>
            </a:avLst>
          </a:prstGeom>
          <a:solidFill>
            <a:srgbClr val="FF000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0" name="Object 88"/>
          <p:cNvGraphicFramePr>
            <a:graphicFrameLocks noChangeAspect="1"/>
          </p:cNvGraphicFramePr>
          <p:nvPr/>
        </p:nvGraphicFramePr>
        <p:xfrm>
          <a:off x="1142976" y="857232"/>
          <a:ext cx="12052300" cy="4533900"/>
        </p:xfrm>
        <a:graphic>
          <a:graphicData uri="http://schemas.openxmlformats.org/presentationml/2006/ole">
            <p:oleObj spid="_x0000_s16393" name="Dokument" r:id="rId5" imgW="5759647" imgH="2171875" progId="Word.Document.12">
              <p:embed/>
            </p:oleObj>
          </a:graphicData>
        </a:graphic>
      </p:graphicFrame>
      <p:pic>
        <p:nvPicPr>
          <p:cNvPr id="54" name="Grafik 53" descr="Formelsammlu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sp>
        <p:nvSpPr>
          <p:cNvPr id="56" name="Wolkenförmige Legende 55"/>
          <p:cNvSpPr/>
          <p:nvPr/>
        </p:nvSpPr>
        <p:spPr>
          <a:xfrm>
            <a:off x="6072198" y="1571612"/>
            <a:ext cx="1285884" cy="785818"/>
          </a:xfrm>
          <a:prstGeom prst="cloudCallout">
            <a:avLst>
              <a:gd name="adj1" fmla="val -72426"/>
              <a:gd name="adj2" fmla="val -48268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4357686" y="1214422"/>
          <a:ext cx="5753100" cy="1054100"/>
        </p:xfrm>
        <a:graphic>
          <a:graphicData uri="http://schemas.openxmlformats.org/presentationml/2006/ole">
            <p:oleObj spid="_x0000_s16395" name="Dokument" r:id="rId7" imgW="5759647" imgH="1055518" progId="Word.Document.12">
              <p:embed/>
            </p:oleObj>
          </a:graphicData>
        </a:graphic>
      </p:graphicFrame>
      <p:sp>
        <p:nvSpPr>
          <p:cNvPr id="59" name="Wolkenförmige Legende 58"/>
          <p:cNvSpPr/>
          <p:nvPr/>
        </p:nvSpPr>
        <p:spPr>
          <a:xfrm>
            <a:off x="4286248" y="3143248"/>
            <a:ext cx="4857752" cy="1500198"/>
          </a:xfrm>
          <a:prstGeom prst="cloudCallout">
            <a:avLst>
              <a:gd name="adj1" fmla="val -46170"/>
              <a:gd name="adj2" fmla="val -40649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4292600" y="2578100"/>
          <a:ext cx="5753100" cy="2438400"/>
        </p:xfrm>
        <a:graphic>
          <a:graphicData uri="http://schemas.openxmlformats.org/presentationml/2006/ole">
            <p:oleObj spid="_x0000_s16396" name="Dokument" r:id="rId8" imgW="5759647" imgH="244979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Sonderfall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Sonderfall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96" y="214290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Eine Potenzfunktion ist eine Funktion der Form: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-428660" y="142852"/>
          <a:ext cx="15354300" cy="876300"/>
        </p:xfrm>
        <a:graphic>
          <a:graphicData uri="http://schemas.openxmlformats.org/presentationml/2006/ole">
            <p:oleObj spid="_x0000_s18434" name="Dokument" r:id="rId4" imgW="5759647" imgH="330119" progId="Word.Document.12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31800" y="863600"/>
          <a:ext cx="5753100" cy="977900"/>
        </p:xfrm>
        <a:graphic>
          <a:graphicData uri="http://schemas.openxmlformats.org/presentationml/2006/ole">
            <p:oleObj spid="_x0000_s18435" name="Dokument" r:id="rId5" imgW="5759647" imgH="987478" progId="Word.Document.12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31800" y="2070100"/>
          <a:ext cx="7277100" cy="1955800"/>
        </p:xfrm>
        <a:graphic>
          <a:graphicData uri="http://schemas.openxmlformats.org/presentationml/2006/ole">
            <p:oleObj spid="_x0000_s18436" name="Dokument" r:id="rId6" imgW="7482765" imgH="2006458" progId="Word.Document.12">
              <p:embed/>
            </p:oleObj>
          </a:graphicData>
        </a:graphic>
      </p:graphicFrame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/>
          <a:srcRect l="5322" t="25131" r="62817" b="25184"/>
          <a:stretch>
            <a:fillRect/>
          </a:stretch>
        </p:blipFill>
        <p:spPr bwMode="auto">
          <a:xfrm>
            <a:off x="7294298" y="1857364"/>
            <a:ext cx="170175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18900000" sx="105000" sy="105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 l="14808" t="31663" r="68973" b="41002"/>
          <a:stretch>
            <a:fillRect/>
          </a:stretch>
        </p:blipFill>
        <p:spPr bwMode="auto">
          <a:xfrm>
            <a:off x="5929322" y="785794"/>
            <a:ext cx="1285884" cy="134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18900000" sx="106000" sy="106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</p:pic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500034" y="3571876"/>
          <a:ext cx="7264400" cy="1943100"/>
        </p:xfrm>
        <a:graphic>
          <a:graphicData uri="http://schemas.openxmlformats.org/presentationml/2006/ole">
            <p:oleObj spid="_x0000_s18437" name="Dokument" r:id="rId9" imgW="7482765" imgH="2004300" progId="Word.Document.12">
              <p:embed/>
            </p:oleObj>
          </a:graphicData>
        </a:graphic>
      </p:graphicFrame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 cstate="print"/>
          <a:srcRect l="9716" t="15667" r="64649" b="44811"/>
          <a:stretch>
            <a:fillRect/>
          </a:stretch>
        </p:blipFill>
        <p:spPr bwMode="auto">
          <a:xfrm>
            <a:off x="6858016" y="3429000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18900000" sx="106000" sy="106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2" name="Grafik 51" descr="Bir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785794"/>
            <a:ext cx="285720" cy="481126"/>
          </a:xfrm>
          <a:prstGeom prst="rect">
            <a:avLst/>
          </a:prstGeom>
        </p:spPr>
      </p:pic>
      <p:pic>
        <p:nvPicPr>
          <p:cNvPr id="53" name="Grafik 52" descr="Bir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1928802"/>
            <a:ext cx="285720" cy="481126"/>
          </a:xfrm>
          <a:prstGeom prst="rect">
            <a:avLst/>
          </a:prstGeom>
        </p:spPr>
      </p:pic>
      <p:pic>
        <p:nvPicPr>
          <p:cNvPr id="55" name="Grafik 54" descr="Bir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3500438"/>
            <a:ext cx="285720" cy="48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3" cstate="print"/>
          <a:srcRect l="14844" t="13328" r="57690" b="16877"/>
          <a:stretch>
            <a:fillRect/>
          </a:stretch>
        </p:blipFill>
        <p:spPr bwMode="auto">
          <a:xfrm>
            <a:off x="6286512" y="928670"/>
            <a:ext cx="2643206" cy="41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schemeClr val="bg1">
                <a:alpha val="40000"/>
              </a:schemeClr>
            </a:outerShdw>
          </a:effectLst>
        </p:spPr>
      </p:pic>
      <p:sp>
        <p:nvSpPr>
          <p:cNvPr id="91" name="Wolkenförmige Legende 90"/>
          <p:cNvSpPr/>
          <p:nvPr/>
        </p:nvSpPr>
        <p:spPr>
          <a:xfrm rot="10800000">
            <a:off x="1071538" y="1643050"/>
            <a:ext cx="4786346" cy="1928826"/>
          </a:xfrm>
          <a:prstGeom prst="cloudCallout">
            <a:avLst>
              <a:gd name="adj1" fmla="val -62654"/>
              <a:gd name="adj2" fmla="val -10241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85720" y="5072074"/>
            <a:ext cx="7072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142852"/>
          <a:ext cx="8915400" cy="965200"/>
        </p:xfrm>
        <a:graphic>
          <a:graphicData uri="http://schemas.openxmlformats.org/presentationml/2006/ole">
            <p:oleObj spid="_x0000_s17415" name="Dokument" r:id="rId5" imgW="8931751" imgH="975182" progId="Word.Document.12">
              <p:embed/>
            </p:oleObj>
          </a:graphicData>
        </a:graphic>
      </p:graphicFrame>
      <p:cxnSp>
        <p:nvCxnSpPr>
          <p:cNvPr id="65" name="Gewinkelte Verbindung 64"/>
          <p:cNvCxnSpPr/>
          <p:nvPr/>
        </p:nvCxnSpPr>
        <p:spPr>
          <a:xfrm rot="16200000" flipV="1">
            <a:off x="5644364" y="500836"/>
            <a:ext cx="213520" cy="213520"/>
          </a:xfrm>
          <a:prstGeom prst="bentConnector3">
            <a:avLst>
              <a:gd name="adj1" fmla="val -3531"/>
            </a:avLst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5857884" y="5000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Steigung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74" name="Gerade Verbindung mit Pfeil 73"/>
          <p:cNvCxnSpPr/>
          <p:nvPr/>
        </p:nvCxnSpPr>
        <p:spPr>
          <a:xfrm rot="10800000">
            <a:off x="6429388" y="357166"/>
            <a:ext cx="428628" cy="1588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6858016" y="1428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y-Achsen-Abschnitt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714348" y="1357298"/>
          <a:ext cx="5719763" cy="755650"/>
        </p:xfrm>
        <a:graphic>
          <a:graphicData uri="http://schemas.openxmlformats.org/presentationml/2006/ole">
            <p:oleObj spid="_x0000_s17422" name="Dokument" r:id="rId6" imgW="2901969" imgH="390145" progId="Word.Document.12">
              <p:embed/>
            </p:oleObj>
          </a:graphicData>
        </a:graphic>
      </p:graphicFrame>
      <p:pic>
        <p:nvPicPr>
          <p:cNvPr id="77" name="Grafik 76" descr="Merk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571480"/>
            <a:ext cx="789225" cy="886062"/>
          </a:xfrm>
          <a:prstGeom prst="rect">
            <a:avLst/>
          </a:prstGeom>
        </p:spPr>
      </p:pic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1285852" y="857232"/>
          <a:ext cx="4600575" cy="769937"/>
        </p:xfrm>
        <a:graphic>
          <a:graphicData uri="http://schemas.openxmlformats.org/presentationml/2006/ole">
            <p:oleObj spid="_x0000_s17423" name="Dokument" r:id="rId8" imgW="2344309" imgH="398055" progId="Word.Document.12">
              <p:embed/>
            </p:oleObj>
          </a:graphicData>
        </a:graphic>
      </p:graphicFrame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857356" y="2071678"/>
          <a:ext cx="3875088" cy="1639888"/>
        </p:xfrm>
        <a:graphic>
          <a:graphicData uri="http://schemas.openxmlformats.org/presentationml/2006/ole">
            <p:oleObj spid="_x0000_s17425" name="Dokument" r:id="rId10" imgW="2585044" imgH="1093843" progId="Word.Document.12">
              <p:embed/>
            </p:oleObj>
          </a:graphicData>
        </a:graphic>
      </p:graphicFrame>
      <p:sp>
        <p:nvSpPr>
          <p:cNvPr id="92" name="Textfeld 91"/>
          <p:cNvSpPr txBox="1"/>
          <p:nvPr/>
        </p:nvSpPr>
        <p:spPr>
          <a:xfrm>
            <a:off x="1142976" y="4071942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 zu sehen, wie sich Steigung und y-Achsen-Abschnitt auswirken probiere das </a:t>
            </a:r>
            <a:r>
              <a:rPr lang="de-DE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GeoGebra</a:t>
            </a: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-Applet-Lineare Funktionen aus </a:t>
            </a:r>
            <a:endParaRPr lang="de-D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6" name="Gruppieren 95"/>
          <p:cNvGrpSpPr/>
          <p:nvPr/>
        </p:nvGrpSpPr>
        <p:grpSpPr>
          <a:xfrm>
            <a:off x="571472" y="4071942"/>
            <a:ext cx="500066" cy="500066"/>
            <a:chOff x="4643438" y="3643314"/>
            <a:chExt cx="928694" cy="928692"/>
          </a:xfrm>
        </p:grpSpPr>
        <p:sp>
          <p:nvSpPr>
            <p:cNvPr id="94" name="Rahmen 93"/>
            <p:cNvSpPr/>
            <p:nvPr/>
          </p:nvSpPr>
          <p:spPr>
            <a:xfrm>
              <a:off x="4643438" y="3643314"/>
              <a:ext cx="928694" cy="928692"/>
            </a:xfrm>
            <a:prstGeom prst="bevel">
              <a:avLst>
                <a:gd name="adj" fmla="val 4690"/>
              </a:avLst>
            </a:prstGeom>
            <a:solidFill>
              <a:srgbClr val="FFC000"/>
            </a:solidFill>
            <a:ln w="158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433" name="Picture 25" descr="C:\Users\Peter\AppData\Local\Microsoft\Windows\Temporary Internet Files\Content.IE5\0X4CXYRW\MM900223770[1]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4876" y="3786190"/>
              <a:ext cx="818788" cy="714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142852"/>
          <a:ext cx="8915400" cy="965200"/>
        </p:xfrm>
        <a:graphic>
          <a:graphicData uri="http://schemas.openxmlformats.org/presentationml/2006/ole">
            <p:oleObj spid="_x0000_s19458" name="Dokument" r:id="rId4" imgW="8931751" imgH="975182" progId="Word.Document.12">
              <p:embed/>
            </p:oleObj>
          </a:graphicData>
        </a:graphic>
      </p:graphicFrame>
      <p:cxnSp>
        <p:nvCxnSpPr>
          <p:cNvPr id="65" name="Gewinkelte Verbindung 64"/>
          <p:cNvCxnSpPr/>
          <p:nvPr/>
        </p:nvCxnSpPr>
        <p:spPr>
          <a:xfrm rot="16200000" flipV="1">
            <a:off x="5644364" y="500836"/>
            <a:ext cx="213520" cy="213520"/>
          </a:xfrm>
          <a:prstGeom prst="bentConnector3">
            <a:avLst>
              <a:gd name="adj1" fmla="val -3531"/>
            </a:avLst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5857884" y="5000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Steigung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74" name="Gerade Verbindung mit Pfeil 73"/>
          <p:cNvCxnSpPr/>
          <p:nvPr/>
        </p:nvCxnSpPr>
        <p:spPr>
          <a:xfrm rot="10800000">
            <a:off x="6429388" y="357166"/>
            <a:ext cx="428628" cy="1588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6858016" y="1428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y-Achsen-Abschnitt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500034" y="1071546"/>
          <a:ext cx="5719763" cy="768350"/>
        </p:xfrm>
        <a:graphic>
          <a:graphicData uri="http://schemas.openxmlformats.org/presentationml/2006/ole">
            <p:oleObj spid="_x0000_s19462" name="Dokument" r:id="rId6" imgW="2901969" imgH="392302" progId="Word.Document.12">
              <p:embed/>
            </p:oleObj>
          </a:graphicData>
        </a:graphic>
      </p:graphicFrame>
      <p:graphicFrame>
        <p:nvGraphicFramePr>
          <p:cNvPr id="48" name="Object 20"/>
          <p:cNvGraphicFramePr>
            <a:graphicFrameLocks noChangeAspect="1"/>
          </p:cNvGraphicFramePr>
          <p:nvPr/>
        </p:nvGraphicFramePr>
        <p:xfrm>
          <a:off x="428596" y="1785926"/>
          <a:ext cx="5719763" cy="769937"/>
        </p:xfrm>
        <a:graphic>
          <a:graphicData uri="http://schemas.openxmlformats.org/presentationml/2006/ole">
            <p:oleObj spid="_x0000_s19463" name="Dokument" r:id="rId7" imgW="2901969" imgH="391583" progId="Word.Document.12">
              <p:embed/>
            </p:oleObj>
          </a:graphicData>
        </a:graphic>
      </p:graphicFrame>
      <p:graphicFrame>
        <p:nvGraphicFramePr>
          <p:cNvPr id="49" name="Object 21"/>
          <p:cNvGraphicFramePr>
            <a:graphicFrameLocks noChangeAspect="1"/>
          </p:cNvGraphicFramePr>
          <p:nvPr/>
        </p:nvGraphicFramePr>
        <p:xfrm>
          <a:off x="428596" y="2428868"/>
          <a:ext cx="5719763" cy="784225"/>
        </p:xfrm>
        <a:graphic>
          <a:graphicData uri="http://schemas.openxmlformats.org/presentationml/2006/ole">
            <p:oleObj spid="_x0000_s19464" name="Dokument" r:id="rId8" imgW="2901969" imgH="400572" progId="Word.Document.12">
              <p:embed/>
            </p:oleObj>
          </a:graphicData>
        </a:graphic>
      </p:graphicFrame>
      <p:pic>
        <p:nvPicPr>
          <p:cNvPr id="50" name="Grafik 49" descr="Bir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071546"/>
            <a:ext cx="285720" cy="481126"/>
          </a:xfrm>
          <a:prstGeom prst="rect">
            <a:avLst/>
          </a:prstGeom>
        </p:spPr>
      </p:pic>
      <p:pic>
        <p:nvPicPr>
          <p:cNvPr id="51" name="Grafik 50" descr="Bir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785926"/>
            <a:ext cx="285720" cy="481126"/>
          </a:xfrm>
          <a:prstGeom prst="rect">
            <a:avLst/>
          </a:prstGeom>
        </p:spPr>
      </p:pic>
      <p:graphicFrame>
        <p:nvGraphicFramePr>
          <p:cNvPr id="52" name="Object 24"/>
          <p:cNvGraphicFramePr>
            <a:graphicFrameLocks noChangeAspect="1"/>
          </p:cNvGraphicFramePr>
          <p:nvPr/>
        </p:nvGraphicFramePr>
        <p:xfrm>
          <a:off x="428596" y="3071810"/>
          <a:ext cx="8997950" cy="2017713"/>
        </p:xfrm>
        <a:graphic>
          <a:graphicData uri="http://schemas.openxmlformats.org/presentationml/2006/ole">
            <p:oleObj spid="_x0000_s19465" name="Dokument" r:id="rId10" imgW="4465501" imgH="1001431" progId="Word.Document.12">
              <p:embed/>
            </p:oleObj>
          </a:graphicData>
        </a:graphic>
      </p:graphicFrame>
      <p:pic>
        <p:nvPicPr>
          <p:cNvPr id="53" name="Grafik 52" descr="Bir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428868"/>
            <a:ext cx="285720" cy="481126"/>
          </a:xfrm>
          <a:prstGeom prst="rect">
            <a:avLst/>
          </a:prstGeom>
        </p:spPr>
      </p:pic>
      <p:pic>
        <p:nvPicPr>
          <p:cNvPr id="54" name="Grafik 53" descr="Bir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071810"/>
            <a:ext cx="285720" cy="481126"/>
          </a:xfrm>
          <a:prstGeom prst="rect">
            <a:avLst/>
          </a:prstGeom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11" cstate="print"/>
          <a:srcRect l="14844" t="13328" r="57690" b="16877"/>
          <a:stretch>
            <a:fillRect/>
          </a:stretch>
        </p:blipFill>
        <p:spPr bwMode="auto">
          <a:xfrm>
            <a:off x="7143768" y="714356"/>
            <a:ext cx="1785950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31775" y="144463"/>
          <a:ext cx="8694738" cy="944562"/>
        </p:xfrm>
        <a:graphic>
          <a:graphicData uri="http://schemas.openxmlformats.org/presentationml/2006/ole">
            <p:oleObj spid="_x0000_s20482" name="Dokument" r:id="rId4" imgW="8931751" imgH="968709" progId="Word.Document.12">
              <p:embed/>
            </p:oleObj>
          </a:graphicData>
        </a:graphic>
      </p:graphicFrame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pic>
        <p:nvPicPr>
          <p:cNvPr id="56" name="Grafik 55" descr="Mer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71480"/>
            <a:ext cx="789225" cy="886062"/>
          </a:xfrm>
          <a:prstGeom prst="rect">
            <a:avLst/>
          </a:prstGeom>
        </p:spPr>
      </p:pic>
      <p:graphicFrame>
        <p:nvGraphicFramePr>
          <p:cNvPr id="57" name="Object 15"/>
          <p:cNvGraphicFramePr>
            <a:graphicFrameLocks noChangeAspect="1"/>
          </p:cNvGraphicFramePr>
          <p:nvPr/>
        </p:nvGraphicFramePr>
        <p:xfrm>
          <a:off x="1295400" y="787400"/>
          <a:ext cx="5549900" cy="1587500"/>
        </p:xfrm>
        <a:graphic>
          <a:graphicData uri="http://schemas.openxmlformats.org/presentationml/2006/ole">
            <p:oleObj spid="_x0000_s20487" name="Dokument" r:id="rId7" imgW="2841173" imgH="810853" progId="Word.Document.12">
              <p:embed/>
            </p:oleObj>
          </a:graphicData>
        </a:graphic>
      </p:graphicFrame>
      <p:cxnSp>
        <p:nvCxnSpPr>
          <p:cNvPr id="59" name="Gekrümmte Verbindung 58"/>
          <p:cNvCxnSpPr/>
          <p:nvPr/>
        </p:nvCxnSpPr>
        <p:spPr>
          <a:xfrm rot="16200000" flipH="1">
            <a:off x="4429124" y="1357298"/>
            <a:ext cx="642942" cy="214314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6200000" flipV="1">
            <a:off x="2428860" y="1357298"/>
            <a:ext cx="714380" cy="285752"/>
          </a:xfrm>
          <a:prstGeom prst="curvedConnector3">
            <a:avLst>
              <a:gd name="adj1" fmla="val 21556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 rot="21185150">
            <a:off x="2741797" y="121240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Binomische</a:t>
            </a:r>
          </a:p>
          <a:p>
            <a:r>
              <a:rPr lang="de-DE" sz="1400" dirty="0" smtClean="0">
                <a:solidFill>
                  <a:srgbClr val="92D050"/>
                </a:solidFill>
              </a:rPr>
              <a:t>Formel</a:t>
            </a:r>
            <a:endParaRPr lang="de-DE" sz="1400" dirty="0">
              <a:solidFill>
                <a:srgbClr val="92D050"/>
              </a:solidFill>
            </a:endParaRP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71472" y="2428868"/>
          <a:ext cx="5719763" cy="755650"/>
        </p:xfrm>
        <a:graphic>
          <a:graphicData uri="http://schemas.openxmlformats.org/presentationml/2006/ole">
            <p:oleObj spid="_x0000_s20488" name="Dokument" r:id="rId8" imgW="2901969" imgH="390145" progId="Word.Document.12">
              <p:embed/>
            </p:oleObj>
          </a:graphicData>
        </a:graphic>
      </p:graphicFrame>
      <p:graphicFrame>
        <p:nvGraphicFramePr>
          <p:cNvPr id="20489" name="Object 6"/>
          <p:cNvGraphicFramePr>
            <a:graphicFrameLocks noChangeAspect="1"/>
          </p:cNvGraphicFramePr>
          <p:nvPr/>
        </p:nvGraphicFramePr>
        <p:xfrm>
          <a:off x="500034" y="2928934"/>
          <a:ext cx="5718175" cy="2438400"/>
        </p:xfrm>
        <a:graphic>
          <a:graphicData uri="http://schemas.openxmlformats.org/presentationml/2006/ole">
            <p:oleObj spid="_x0000_s20489" name="Dokument" r:id="rId9" imgW="2901969" imgH="1129801" progId="Word.Document.12">
              <p:embed/>
            </p:oleObj>
          </a:graphicData>
        </a:graphic>
      </p:graphicFrame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print"/>
          <a:srcRect l="7153" t="26301" r="55127" b="15142"/>
          <a:stretch>
            <a:fillRect/>
          </a:stretch>
        </p:blipFill>
        <p:spPr bwMode="auto">
          <a:xfrm>
            <a:off x="5786446" y="1857364"/>
            <a:ext cx="31959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5400000" sx="105000" sy="105000" algn="t" rotWithShape="0">
              <a:schemeClr val="bg1">
                <a:alpha val="40000"/>
              </a:schemeClr>
            </a:outerShdw>
          </a:effectLst>
        </p:spPr>
      </p:pic>
      <p:sp>
        <p:nvSpPr>
          <p:cNvPr id="64" name="Textfeld 63"/>
          <p:cNvSpPr txBox="1"/>
          <p:nvPr/>
        </p:nvSpPr>
        <p:spPr>
          <a:xfrm rot="21169051">
            <a:off x="4731173" y="111725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6600"/>
                </a:solidFill>
              </a:rPr>
              <a:t>q</a:t>
            </a:r>
            <a:r>
              <a:rPr lang="de-DE" sz="1400" dirty="0" err="1" smtClean="0">
                <a:solidFill>
                  <a:srgbClr val="FF6600"/>
                </a:solidFill>
              </a:rPr>
              <a:t>uadr</a:t>
            </a:r>
            <a:r>
              <a:rPr lang="de-DE" sz="1400" dirty="0" smtClean="0">
                <a:solidFill>
                  <a:srgbClr val="FF6600"/>
                </a:solidFill>
              </a:rPr>
              <a:t>.</a:t>
            </a:r>
            <a:endParaRPr lang="de-DE" sz="1400" dirty="0">
              <a:solidFill>
                <a:srgbClr val="FF6600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 rot="21059799">
            <a:off x="4732063" y="130010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6600"/>
                </a:solidFill>
              </a:rPr>
              <a:t>Ergänzung</a:t>
            </a:r>
            <a:endParaRPr lang="de-DE" sz="1400" dirty="0">
              <a:solidFill>
                <a:srgbClr val="FF6600"/>
              </a:solidFill>
            </a:endParaRPr>
          </a:p>
        </p:txBody>
      </p:sp>
      <p:sp>
        <p:nvSpPr>
          <p:cNvPr id="89" name="Wolkenförmige Legende 88"/>
          <p:cNvSpPr/>
          <p:nvPr/>
        </p:nvSpPr>
        <p:spPr>
          <a:xfrm rot="10800000">
            <a:off x="5786446" y="428604"/>
            <a:ext cx="3357554" cy="1571636"/>
          </a:xfrm>
          <a:prstGeom prst="cloudCallout">
            <a:avLst>
              <a:gd name="adj1" fmla="val 14946"/>
              <a:gd name="adj2" fmla="val -7084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6215074" y="642918"/>
          <a:ext cx="3111500" cy="1397000"/>
        </p:xfrm>
        <a:graphic>
          <a:graphicData uri="http://schemas.openxmlformats.org/presentationml/2006/ole">
            <p:oleObj spid="_x0000_s20491" name="Dokument" r:id="rId11" imgW="2747114" imgH="1239833" progId="Word.Document.12">
              <p:embed/>
            </p:oleObj>
          </a:graphicData>
        </a:graphic>
      </p:graphicFrame>
      <p:pic>
        <p:nvPicPr>
          <p:cNvPr id="90" name="Grafik 89" descr="Bir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2928934"/>
            <a:ext cx="285720" cy="481126"/>
          </a:xfrm>
          <a:prstGeom prst="rect">
            <a:avLst/>
          </a:prstGeom>
        </p:spPr>
      </p:pic>
      <p:pic>
        <p:nvPicPr>
          <p:cNvPr id="91" name="Grafik 90" descr="Bir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643314"/>
            <a:ext cx="285720" cy="481126"/>
          </a:xfrm>
          <a:prstGeom prst="rect">
            <a:avLst/>
          </a:prstGeom>
        </p:spPr>
      </p:pic>
      <p:pic>
        <p:nvPicPr>
          <p:cNvPr id="92" name="Grafik 91" descr="Bir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4286256"/>
            <a:ext cx="285720" cy="48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31775" y="144463"/>
          <a:ext cx="8824913" cy="958850"/>
        </p:xfrm>
        <a:graphic>
          <a:graphicData uri="http://schemas.openxmlformats.org/presentationml/2006/ole">
            <p:oleObj spid="_x0000_s21506" name="Dokument" r:id="rId4" imgW="8931751" imgH="970507" progId="Word.Document.12">
              <p:embed/>
            </p:oleObj>
          </a:graphicData>
        </a:graphic>
      </p:graphicFrame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95300" y="1066800"/>
          <a:ext cx="5740400" cy="1320800"/>
        </p:xfrm>
        <a:graphic>
          <a:graphicData uri="http://schemas.openxmlformats.org/presentationml/2006/ole">
            <p:oleObj spid="_x0000_s21507" name="Dokument" r:id="rId6" imgW="2901969" imgH="665583" progId="Word.Document.12">
              <p:embed/>
            </p:oleObj>
          </a:graphicData>
        </a:graphic>
      </p:graphicFrame>
      <p:pic>
        <p:nvPicPr>
          <p:cNvPr id="50" name="Grafik 49" descr="Bir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071546"/>
            <a:ext cx="285720" cy="481126"/>
          </a:xfrm>
          <a:prstGeom prst="rect">
            <a:avLst/>
          </a:prstGeom>
        </p:spPr>
      </p:pic>
      <p:pic>
        <p:nvPicPr>
          <p:cNvPr id="54" name="Grafik 53" descr="Bir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714620"/>
            <a:ext cx="285720" cy="481126"/>
          </a:xfrm>
          <a:prstGeom prst="rect">
            <a:avLst/>
          </a:prstGeom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8" cstate="print"/>
          <a:srcRect l="7153" t="26301" r="55127" b="15142"/>
          <a:stretch>
            <a:fillRect/>
          </a:stretch>
        </p:blipFill>
        <p:spPr bwMode="auto">
          <a:xfrm>
            <a:off x="6715140" y="428605"/>
            <a:ext cx="2195816" cy="21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5400000" sx="105000" sy="105000" algn="t" rotWithShape="0">
              <a:schemeClr val="bg1">
                <a:alpha val="40000"/>
              </a:schemeClr>
            </a:outerShdw>
          </a:effectLst>
        </p:spPr>
      </p:pic>
      <p:sp>
        <p:nvSpPr>
          <p:cNvPr id="56" name="Textfeld 55"/>
          <p:cNvSpPr txBox="1"/>
          <p:nvPr/>
        </p:nvSpPr>
        <p:spPr>
          <a:xfrm>
            <a:off x="857224" y="421481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 zu sehen, wie sich Öffnungsfaktor a die Parameter b und c auf die </a:t>
            </a:r>
            <a:r>
              <a:rPr lang="de-DE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Prabel</a:t>
            </a: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auswirken probiere das </a:t>
            </a:r>
            <a:r>
              <a:rPr lang="de-DE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GeoGebra</a:t>
            </a: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-Applet „Quadratische Funktionen“ aus </a:t>
            </a:r>
            <a:endParaRPr lang="de-D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285720" y="4214818"/>
            <a:ext cx="500066" cy="500066"/>
            <a:chOff x="4643438" y="3643314"/>
            <a:chExt cx="928694" cy="928692"/>
          </a:xfrm>
        </p:grpSpPr>
        <p:sp>
          <p:nvSpPr>
            <p:cNvPr id="58" name="Rahmen 57"/>
            <p:cNvSpPr/>
            <p:nvPr/>
          </p:nvSpPr>
          <p:spPr>
            <a:xfrm>
              <a:off x="4643438" y="3643314"/>
              <a:ext cx="928694" cy="928692"/>
            </a:xfrm>
            <a:prstGeom prst="bevel">
              <a:avLst>
                <a:gd name="adj" fmla="val 4690"/>
              </a:avLst>
            </a:prstGeom>
            <a:solidFill>
              <a:srgbClr val="FFC000"/>
            </a:solidFill>
            <a:ln w="158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Picture 25" descr="C:\Users\Peter\AppData\Local\Microsoft\Windows\Temporary Internet Files\Content.IE5\0X4CXYRW\MM90022377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4876" y="3786190"/>
              <a:ext cx="818788" cy="714379"/>
            </a:xfrm>
            <a:prstGeom prst="rect">
              <a:avLst/>
            </a:prstGeom>
            <a:noFill/>
          </p:spPr>
        </p:pic>
      </p:grpSp>
      <p:graphicFrame>
        <p:nvGraphicFramePr>
          <p:cNvPr id="52" name="Object 24"/>
          <p:cNvGraphicFramePr>
            <a:graphicFrameLocks noChangeAspect="1"/>
          </p:cNvGraphicFramePr>
          <p:nvPr/>
        </p:nvGraphicFramePr>
        <p:xfrm>
          <a:off x="431800" y="2781300"/>
          <a:ext cx="8712200" cy="1181100"/>
        </p:xfrm>
        <a:graphic>
          <a:graphicData uri="http://schemas.openxmlformats.org/presentationml/2006/ole">
            <p:oleObj spid="_x0000_s21510" name="Dokument" r:id="rId10" imgW="4327542" imgH="61236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1">
                <a:lumMod val="85000"/>
                <a:lumOff val="15000"/>
              </a:schemeClr>
            </a:gs>
            <a:gs pos="89999">
              <a:schemeClr val="bg1">
                <a:lumMod val="95000"/>
                <a:alpha val="9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72074"/>
            <a:ext cx="7072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Potenzen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 ihre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Eigenschaften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 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lineare Funktionen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de-D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Exkurs] quadratische Funktion</a:t>
            </a:r>
          </a:p>
          <a:p>
            <a:pPr lvl="1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Potenzfunktionen</a:t>
            </a:r>
            <a:endParaRPr lang="de-DE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Abbilden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von Funktionsgraphen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7200" cy="200025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142852"/>
          <a:ext cx="8915400" cy="965200"/>
        </p:xfrm>
        <a:graphic>
          <a:graphicData uri="http://schemas.openxmlformats.org/presentationml/2006/ole">
            <p:oleObj spid="_x0000_s22530" name="Dokument" r:id="rId4" imgW="8931751" imgH="970507" progId="Word.Document.12">
              <p:embed/>
            </p:oleObj>
          </a:graphicData>
        </a:graphic>
      </p:graphicFrame>
      <p:pic>
        <p:nvPicPr>
          <p:cNvPr id="78" name="Grafik 77" descr="Formelsamml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5780042"/>
            <a:ext cx="714348" cy="1077958"/>
          </a:xfrm>
          <a:prstGeom prst="rect">
            <a:avLst/>
          </a:prstGeom>
        </p:spPr>
      </p:pic>
      <p:sp>
        <p:nvSpPr>
          <p:cNvPr id="92" name="Textfeld 91"/>
          <p:cNvSpPr txBox="1"/>
          <p:nvPr/>
        </p:nvSpPr>
        <p:spPr>
          <a:xfrm>
            <a:off x="1000100" y="42148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  <a:latin typeface="Comic Sans MS" pitchFamily="66" charset="0"/>
              </a:rPr>
              <a:t>Um die Eigenschaften der Potenzfunktionen zu erkennen benutze das </a:t>
            </a:r>
            <a:r>
              <a:rPr lang="de-DE" dirty="0" err="1" smtClean="0">
                <a:solidFill>
                  <a:srgbClr val="92D050"/>
                </a:solidFill>
                <a:latin typeface="Comic Sans MS" pitchFamily="66" charset="0"/>
              </a:rPr>
              <a:t>GeoGebra</a:t>
            </a:r>
            <a:r>
              <a:rPr lang="de-DE" dirty="0" smtClean="0">
                <a:solidFill>
                  <a:srgbClr val="92D050"/>
                </a:solidFill>
                <a:latin typeface="Comic Sans MS" pitchFamily="66" charset="0"/>
              </a:rPr>
              <a:t>-Applet „Potenzfunktionen“ aus. </a:t>
            </a:r>
            <a:endParaRPr lang="de-DE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428596" y="4286256"/>
            <a:ext cx="500066" cy="500066"/>
            <a:chOff x="4643438" y="3643314"/>
            <a:chExt cx="928694" cy="928692"/>
          </a:xfrm>
        </p:grpSpPr>
        <p:sp>
          <p:nvSpPr>
            <p:cNvPr id="94" name="Rahmen 93"/>
            <p:cNvSpPr/>
            <p:nvPr/>
          </p:nvSpPr>
          <p:spPr>
            <a:xfrm>
              <a:off x="4643438" y="3643314"/>
              <a:ext cx="928694" cy="928692"/>
            </a:xfrm>
            <a:prstGeom prst="bevel">
              <a:avLst>
                <a:gd name="adj" fmla="val 4690"/>
              </a:avLst>
            </a:prstGeom>
            <a:solidFill>
              <a:srgbClr val="FFC000"/>
            </a:solidFill>
            <a:ln w="158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433" name="Picture 25" descr="C:\Users\Peter\AppData\Local\Microsoft\Windows\Temporary Internet Files\Content.IE5\0X4CXYRW\MM900223770[1]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4876" y="3786190"/>
              <a:ext cx="818788" cy="714379"/>
            </a:xfrm>
            <a:prstGeom prst="rect">
              <a:avLst/>
            </a:prstGeom>
            <a:noFill/>
          </p:spPr>
        </p:pic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 l="7153" r="63550" b="45754"/>
          <a:stretch>
            <a:fillRect/>
          </a:stretch>
        </p:blipFill>
        <p:spPr bwMode="auto">
          <a:xfrm>
            <a:off x="428596" y="1071546"/>
            <a:ext cx="1643074" cy="18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sx="105000" sy="105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 t="5047" r="62817" b="41719"/>
          <a:stretch>
            <a:fillRect/>
          </a:stretch>
        </p:blipFill>
        <p:spPr bwMode="auto">
          <a:xfrm>
            <a:off x="2262297" y="1071546"/>
            <a:ext cx="20953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sx="105000" sy="105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/>
          <a:srcRect l="3125" t="12556" r="65747" b="32795"/>
          <a:stretch>
            <a:fillRect/>
          </a:stretch>
        </p:blipFill>
        <p:spPr bwMode="auto">
          <a:xfrm>
            <a:off x="4643438" y="1071546"/>
            <a:ext cx="2000264" cy="21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sx="105000" sy="105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0" cstate="print"/>
          <a:srcRect l="7153" t="21609" r="50000" b="11553"/>
          <a:stretch>
            <a:fillRect/>
          </a:stretch>
        </p:blipFill>
        <p:spPr bwMode="auto">
          <a:xfrm>
            <a:off x="6884789" y="1071546"/>
            <a:ext cx="2116367" cy="218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sx="105000" sy="105000" algn="l" rotWithShape="0">
              <a:schemeClr val="bg1">
                <a:alpha val="40000"/>
              </a:schemeClr>
            </a:outerShdw>
          </a:effectLst>
        </p:spPr>
      </p:pic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357158" y="642918"/>
          <a:ext cx="3143244" cy="1295526"/>
        </p:xfrm>
        <a:graphic>
          <a:graphicData uri="http://schemas.openxmlformats.org/presentationml/2006/ole">
            <p:oleObj spid="_x0000_s22538" name="Dokument" r:id="rId11" imgW="1917319" imgH="795751" progId="Word.Document.12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-500098" y="3071810"/>
          <a:ext cx="3136900" cy="1295400"/>
        </p:xfrm>
        <a:graphic>
          <a:graphicData uri="http://schemas.openxmlformats.org/presentationml/2006/ole">
            <p:oleObj spid="_x0000_s22539" name="Dokument" r:id="rId12" imgW="1917319" imgH="794313" progId="Word.Document.12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282824" y="641348"/>
          <a:ext cx="3136900" cy="1295400"/>
        </p:xfrm>
        <a:graphic>
          <a:graphicData uri="http://schemas.openxmlformats.org/presentationml/2006/ole">
            <p:oleObj spid="_x0000_s22540" name="Dokument" r:id="rId13" imgW="1917319" imgH="794313" progId="Word.Document.12">
              <p:embed/>
            </p:oleObj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1785918" y="3143248"/>
          <a:ext cx="3136900" cy="1295400"/>
        </p:xfrm>
        <a:graphic>
          <a:graphicData uri="http://schemas.openxmlformats.org/presentationml/2006/ole">
            <p:oleObj spid="_x0000_s22541" name="Dokument" r:id="rId14" imgW="1917319" imgH="792874" progId="Word.Document.12">
              <p:embed/>
            </p:oleObj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4429124" y="642918"/>
          <a:ext cx="3136900" cy="1295400"/>
        </p:xfrm>
        <a:graphic>
          <a:graphicData uri="http://schemas.openxmlformats.org/presentationml/2006/ole">
            <p:oleObj spid="_x0000_s22542" name="Dokument" r:id="rId15" imgW="1917319" imgH="792874" progId="Word.Document.12">
              <p:embed/>
            </p:oleObj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6858016" y="642918"/>
          <a:ext cx="3136900" cy="1295400"/>
        </p:xfrm>
        <a:graphic>
          <a:graphicData uri="http://schemas.openxmlformats.org/presentationml/2006/ole">
            <p:oleObj spid="_x0000_s22543" name="Dokument" r:id="rId16" imgW="1917319" imgH="791076" progId="Word.Document.12">
              <p:embed/>
            </p:oleObj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4000496" y="3286124"/>
          <a:ext cx="3136901" cy="1295400"/>
        </p:xfrm>
        <a:graphic>
          <a:graphicData uri="http://schemas.openxmlformats.org/presentationml/2006/ole">
            <p:oleObj spid="_x0000_s22544" name="Dokument" r:id="rId17" imgW="1917319" imgH="792874" progId="Word.Document.12">
              <p:embed/>
            </p:oleObj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6429388" y="3357562"/>
          <a:ext cx="3136900" cy="1295400"/>
        </p:xfrm>
        <a:graphic>
          <a:graphicData uri="http://schemas.openxmlformats.org/presentationml/2006/ole">
            <p:oleObj spid="_x0000_s22545" name="Dokument" r:id="rId18" imgW="1917319" imgH="7910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342</Words>
  <Application>Microsoft Office PowerPoint</Application>
  <PresentationFormat>Bildschirmpräsentation (4:3)</PresentationFormat>
  <Paragraphs>351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Deimos</vt:lpstr>
      <vt:lpstr>Dokument</vt:lpstr>
      <vt:lpstr>Microsoft Office Word-Dokument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</dc:creator>
  <cp:lastModifiedBy>Peter</cp:lastModifiedBy>
  <cp:revision>86</cp:revision>
  <dcterms:created xsi:type="dcterms:W3CDTF">2010-05-18T07:40:26Z</dcterms:created>
  <dcterms:modified xsi:type="dcterms:W3CDTF">2010-05-19T14:33:33Z</dcterms:modified>
</cp:coreProperties>
</file>